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6" r:id="rId7"/>
    <p:sldId id="267" r:id="rId8"/>
    <p:sldId id="261" r:id="rId9"/>
    <p:sldId id="262" r:id="rId10"/>
    <p:sldId id="263" r:id="rId11"/>
    <p:sldId id="269" r:id="rId12"/>
    <p:sldId id="265" r:id="rId13"/>
    <p:sldId id="271" r:id="rId14"/>
    <p:sldId id="272" r:id="rId15"/>
    <p:sldId id="273" r:id="rId16"/>
    <p:sldId id="274" r:id="rId17"/>
    <p:sldId id="264" r:id="rId18"/>
    <p:sldId id="268" r:id="rId19"/>
    <p:sldId id="275" r:id="rId20"/>
    <p:sldId id="276"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 Khan" initials="AK" lastIdx="1" clrIdx="0">
    <p:extLst>
      <p:ext uri="{19B8F6BF-5375-455C-9EA6-DF929625EA0E}">
        <p15:presenceInfo xmlns:p15="http://schemas.microsoft.com/office/powerpoint/2012/main" userId="56132ef8703325c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5455" autoAdjust="0"/>
  </p:normalViewPr>
  <p:slideViewPr>
    <p:cSldViewPr snapToGrid="0" snapToObjects="1">
      <p:cViewPr varScale="1">
        <p:scale>
          <a:sx n="72" d="100"/>
          <a:sy n="72" d="100"/>
        </p:scale>
        <p:origin x="523"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54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325722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138710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404251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4208697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90680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227306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419787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557742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644574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170772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971707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7.jpg"/><Relationship Id="rId4" Type="http://schemas.openxmlformats.org/officeDocument/2006/relationships/image" Target="../media/image36.webp"/></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9.jpg"/><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webp"/><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webp"/></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1.png"/><Relationship Id="rId7" Type="http://schemas.openxmlformats.org/officeDocument/2006/relationships/image" Target="../media/image13.jpg"/><Relationship Id="rId12"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jpg"/><Relationship Id="rId5" Type="http://schemas.openxmlformats.org/officeDocument/2006/relationships/image" Target="../media/image11.jpg"/><Relationship Id="rId10" Type="http://schemas.openxmlformats.org/officeDocument/2006/relationships/image" Target="../media/image16.png"/><Relationship Id="rId4" Type="http://schemas.openxmlformats.org/officeDocument/2006/relationships/image" Target="../media/image10.jp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1751"/>
            <a:ext cx="14630400" cy="8293101"/>
          </a:xfrm>
          <a:prstGeom prst="rect">
            <a:avLst/>
          </a:prstGeom>
          <a:solidFill>
            <a:srgbClr val="09151A">
              <a:alpha val="75000"/>
            </a:srgbClr>
          </a:solidFill>
          <a:ln/>
        </p:spPr>
      </p:sp>
      <p:pic>
        <p:nvPicPr>
          <p:cNvPr id="4"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501"/>
            <a:ext cx="5194300" cy="5486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 1"/>
          <p:cNvSpPr/>
          <p:nvPr/>
        </p:nvSpPr>
        <p:spPr>
          <a:xfrm>
            <a:off x="6358057" y="514739"/>
            <a:ext cx="7415927" cy="2129314"/>
          </a:xfrm>
          <a:prstGeom prst="rect">
            <a:avLst/>
          </a:prstGeom>
          <a:noFill/>
          <a:ln/>
        </p:spPr>
        <p:txBody>
          <a:bodyPr wrap="square" rtlCol="0" anchor="t"/>
          <a:lstStyle/>
          <a:p>
            <a:pPr marL="0" indent="0">
              <a:lnSpc>
                <a:spcPts val="8384"/>
              </a:lnSpc>
              <a:buNone/>
            </a:pPr>
            <a:r>
              <a:rPr lang="en-US" sz="5400" b="1" dirty="0">
                <a:solidFill>
                  <a:srgbClr val="F5F0F0"/>
                </a:solidFill>
                <a:latin typeface="Arial" panose="020B0604020202020204" pitchFamily="34" charset="0"/>
                <a:ea typeface="Asar" pitchFamily="34" charset="-122"/>
                <a:cs typeface="Arial" panose="020B0604020202020204" pitchFamily="34" charset="0"/>
              </a:rPr>
              <a:t>Facial Expression Recognition System</a:t>
            </a:r>
            <a:endParaRPr lang="en-US" sz="5400" b="1" dirty="0">
              <a:latin typeface="Arial" panose="020B0604020202020204" pitchFamily="34" charset="0"/>
              <a:cs typeface="Arial" panose="020B0604020202020204" pitchFamily="34" charset="0"/>
            </a:endParaRPr>
          </a:p>
        </p:txBody>
      </p:sp>
      <p:sp>
        <p:nvSpPr>
          <p:cNvPr id="6" name="Text 2"/>
          <p:cNvSpPr/>
          <p:nvPr/>
        </p:nvSpPr>
        <p:spPr>
          <a:xfrm>
            <a:off x="6358057" y="3100156"/>
            <a:ext cx="7415927" cy="2765346"/>
          </a:xfrm>
          <a:prstGeom prst="rect">
            <a:avLst/>
          </a:prstGeom>
          <a:noFill/>
          <a:ln/>
        </p:spPr>
        <p:txBody>
          <a:bodyPr wrap="square" rtlCol="0" anchor="t"/>
          <a:lstStyle/>
          <a:p>
            <a:pPr marL="0" indent="0" algn="just">
              <a:lnSpc>
                <a:spcPts val="3110"/>
              </a:lnSpc>
              <a:buNone/>
            </a:pPr>
            <a:r>
              <a:rPr lang="en-US" sz="1944" dirty="0">
                <a:solidFill>
                  <a:srgbClr val="E2E6E9"/>
                </a:solidFill>
                <a:ea typeface="Asar" pitchFamily="34" charset="-122"/>
                <a:cs typeface="Asar" pitchFamily="34" charset="-120"/>
              </a:rPr>
              <a:t>This project report details the development of a Facial Impression Recognition System, an AI-driven application designed to detect and classify human facial expressions using Python, OpenCV, and deep learning. The system leverages the power of deep neural networks (</a:t>
            </a:r>
            <a:r>
              <a:rPr lang="en-US" dirty="0">
                <a:solidFill>
                  <a:srgbClr val="E2E6E9"/>
                </a:solidFill>
                <a:ea typeface="Asar" pitchFamily="34" charset="-122"/>
                <a:cs typeface="Asar" pitchFamily="34" charset="-120"/>
              </a:rPr>
              <a:t>DNNs</a:t>
            </a:r>
            <a:r>
              <a:rPr lang="en-US" sz="1944" dirty="0">
                <a:solidFill>
                  <a:srgbClr val="E2E6E9"/>
                </a:solidFill>
                <a:ea typeface="Asar" pitchFamily="34" charset="-122"/>
                <a:cs typeface="Asar" pitchFamily="34" charset="-120"/>
              </a:rPr>
              <a:t>) to accurately identify emotions such as happiness, sadness, anger, surprise, fear, and neutrality from facial images or video streams.</a:t>
            </a:r>
            <a:endParaRPr lang="en-US" sz="1944" dirty="0"/>
          </a:p>
        </p:txBody>
      </p:sp>
      <p:pic>
        <p:nvPicPr>
          <p:cNvPr id="8"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7697" y="6362324"/>
            <a:ext cx="503911" cy="585593"/>
          </a:xfrm>
          <a:prstGeom prst="ellipse">
            <a:avLst/>
          </a:prstGeom>
          <a:ln w="31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 4"/>
          <p:cNvSpPr/>
          <p:nvPr/>
        </p:nvSpPr>
        <p:spPr>
          <a:xfrm>
            <a:off x="6868716" y="6362324"/>
            <a:ext cx="2859484" cy="919401"/>
          </a:xfrm>
          <a:prstGeom prst="rect">
            <a:avLst/>
          </a:prstGeom>
          <a:noFill/>
          <a:ln/>
        </p:spPr>
        <p:txBody>
          <a:bodyPr wrap="none" rtlCol="0" anchor="t"/>
          <a:lstStyle/>
          <a:p>
            <a:pPr marL="0" indent="0" algn="l">
              <a:lnSpc>
                <a:spcPct val="150000"/>
              </a:lnSpc>
              <a:buNone/>
            </a:pPr>
            <a:r>
              <a:rPr lang="en-US" sz="2430" b="1" dirty="0">
                <a:solidFill>
                  <a:srgbClr val="E2E6E9"/>
                </a:solidFill>
                <a:latin typeface="Arial" panose="020B0604020202020204" pitchFamily="34" charset="0"/>
                <a:ea typeface="Asar" pitchFamily="34" charset="-122"/>
                <a:cs typeface="Arial" panose="020B0604020202020204" pitchFamily="34" charset="0"/>
              </a:rPr>
              <a:t> Ayesha Asghar</a:t>
            </a:r>
          </a:p>
          <a:p>
            <a:pPr marL="0" indent="0" algn="l">
              <a:lnSpc>
                <a:spcPct val="150000"/>
              </a:lnSpc>
              <a:buNone/>
            </a:pPr>
            <a:r>
              <a:rPr lang="en-US" sz="2430" b="1" dirty="0">
                <a:solidFill>
                  <a:srgbClr val="E2E6E9"/>
                </a:solidFill>
                <a:latin typeface="Arial" panose="020B0604020202020204" pitchFamily="34" charset="0"/>
                <a:ea typeface="Asar" pitchFamily="34" charset="-122"/>
                <a:cs typeface="Arial" panose="020B0604020202020204" pitchFamily="34" charset="0"/>
              </a:rPr>
              <a:t> Muhammad Ali</a:t>
            </a:r>
            <a:endParaRPr lang="en-US" sz="2430" dirty="0">
              <a:latin typeface="Arial" panose="020B0604020202020204" pitchFamily="34" charset="0"/>
              <a:cs typeface="Arial" panose="020B0604020202020204" pitchFamily="34" charset="0"/>
            </a:endParaRPr>
          </a:p>
        </p:txBody>
      </p:sp>
      <p:sp>
        <p:nvSpPr>
          <p:cNvPr id="11" name="TextBox 10"/>
          <p:cNvSpPr txBox="1"/>
          <p:nvPr/>
        </p:nvSpPr>
        <p:spPr>
          <a:xfrm>
            <a:off x="13271500" y="7721600"/>
            <a:ext cx="1511300" cy="369332"/>
          </a:xfrm>
          <a:prstGeom prst="rect">
            <a:avLst/>
          </a:prstGeom>
          <a:noFill/>
        </p:spPr>
        <p:txBody>
          <a:bodyPr wrap="square" rtlCol="0">
            <a:spAutoFit/>
          </a:bodyPr>
          <a:lstStyle/>
          <a:p>
            <a:r>
              <a:rPr lang="en-US" dirty="0">
                <a:solidFill>
                  <a:srgbClr val="00B0F0"/>
                </a:solidFill>
                <a:latin typeface="Berlin Sans FB" panose="020E0602020502020306" pitchFamily="34" charset="0"/>
              </a:rPr>
              <a:t>26-08-2024</a:t>
            </a:r>
          </a:p>
        </p:txBody>
      </p:sp>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r="20833" b="4243"/>
          <a:stretch/>
        </p:blipFill>
        <p:spPr>
          <a:xfrm>
            <a:off x="0" y="4076699"/>
            <a:ext cx="5194300" cy="41529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Image 2"/>
          <p:cNvPicPr>
            <a:picLocks noChangeAspect="1"/>
          </p:cNvPicPr>
          <p:nvPr/>
        </p:nvPicPr>
        <p:blipFill rotWithShape="1">
          <a:blip r:embed="rId7">
            <a:extLst>
              <a:ext uri="{28A0092B-C50C-407E-A947-70E740481C1C}">
                <a14:useLocalDpi xmlns:a14="http://schemas.microsoft.com/office/drawing/2010/main" val="0"/>
              </a:ext>
            </a:extLst>
          </a:blip>
          <a:srcRect l="3842" t="32184" r="-1" b="28657"/>
          <a:stretch/>
        </p:blipFill>
        <p:spPr>
          <a:xfrm>
            <a:off x="6327697" y="7002148"/>
            <a:ext cx="544421" cy="586610"/>
          </a:xfrm>
          <a:prstGeom prst="ellipse">
            <a:avLst/>
          </a:prstGeom>
          <a:ln w="3175"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085" y="-9764"/>
            <a:ext cx="14630400" cy="8249127"/>
          </a:xfrm>
          <a:prstGeom prst="rect">
            <a:avLst/>
          </a:prstGeom>
          <a:solidFill>
            <a:srgbClr val="09151A">
              <a:alpha val="75000"/>
            </a:srgbClr>
          </a:solidFill>
          <a:ln/>
        </p:spPr>
      </p:sp>
      <p:sp>
        <p:nvSpPr>
          <p:cNvPr id="4" name="Text 1"/>
          <p:cNvSpPr/>
          <p:nvPr/>
        </p:nvSpPr>
        <p:spPr>
          <a:xfrm rot="16200000">
            <a:off x="-1346616" y="4570511"/>
            <a:ext cx="5294432" cy="722473"/>
          </a:xfrm>
          <a:prstGeom prst="rect">
            <a:avLst/>
          </a:prstGeom>
          <a:noFill/>
          <a:ln/>
        </p:spPr>
        <p:txBody>
          <a:bodyPr wrap="none" rtlCol="0" anchor="t"/>
          <a:lstStyle/>
          <a:p>
            <a:pPr marL="0" indent="0">
              <a:lnSpc>
                <a:spcPts val="4253"/>
              </a:lnSpc>
              <a:buNone/>
            </a:pPr>
            <a:r>
              <a:rPr lang="en-US" sz="4400" b="1" dirty="0">
                <a:solidFill>
                  <a:srgbClr val="F5F0F0"/>
                </a:solidFill>
                <a:latin typeface="Arial" panose="020B0604020202020204" pitchFamily="34" charset="0"/>
                <a:ea typeface="Asar" pitchFamily="34" charset="-122"/>
                <a:cs typeface="Arial" panose="020B0604020202020204" pitchFamily="34" charset="0"/>
              </a:rPr>
              <a:t>Development Structure</a:t>
            </a:r>
            <a:endParaRPr lang="en-US" sz="4400" b="1" dirty="0">
              <a:latin typeface="Arial" panose="020B0604020202020204" pitchFamily="34" charset="0"/>
              <a:cs typeface="Arial" panose="020B0604020202020204" pitchFamily="34" charset="0"/>
            </a:endParaRPr>
          </a:p>
        </p:txBody>
      </p:sp>
      <p:sp>
        <p:nvSpPr>
          <p:cNvPr id="5" name="Text 2"/>
          <p:cNvSpPr/>
          <p:nvPr/>
        </p:nvSpPr>
        <p:spPr>
          <a:xfrm>
            <a:off x="2886116" y="244413"/>
            <a:ext cx="10944184" cy="829747"/>
          </a:xfrm>
          <a:prstGeom prst="rect">
            <a:avLst/>
          </a:prstGeom>
          <a:noFill/>
          <a:ln/>
        </p:spPr>
        <p:txBody>
          <a:bodyPr wrap="square" rtlCol="0" anchor="t"/>
          <a:lstStyle/>
          <a:p>
            <a:pPr marL="0" indent="0" algn="just">
              <a:lnSpc>
                <a:spcPts val="2177"/>
              </a:lnSpc>
              <a:buNone/>
            </a:pPr>
            <a:r>
              <a:rPr lang="en-US" sz="1600" dirty="0">
                <a:solidFill>
                  <a:srgbClr val="E2E6E9"/>
                </a:solidFill>
                <a:ea typeface="Asar" pitchFamily="34" charset="-122"/>
                <a:cs typeface="Asar" pitchFamily="34" charset="-120"/>
              </a:rPr>
              <a:t>The development of the Facial Impression Recognition System involved several key steps, including creating a virtual environment, installing required libraries, setting up VS Code, importing Haar Cascade for face detection, and running the application.</a:t>
            </a:r>
            <a:endParaRPr lang="en-US" sz="1600" dirty="0"/>
          </a:p>
        </p:txBody>
      </p:sp>
      <p:pic>
        <p:nvPicPr>
          <p:cNvPr id="6" name="Image 1" descr="preencoded.png"/>
          <p:cNvPicPr>
            <a:picLocks noChangeAspect="1"/>
          </p:cNvPicPr>
          <p:nvPr/>
        </p:nvPicPr>
        <p:blipFill>
          <a:blip r:embed="rId4"/>
          <a:stretch>
            <a:fillRect/>
          </a:stretch>
        </p:blipFill>
        <p:spPr>
          <a:xfrm>
            <a:off x="2938460" y="1260909"/>
            <a:ext cx="864037" cy="1382554"/>
          </a:xfrm>
          <a:prstGeom prst="rect">
            <a:avLst/>
          </a:prstGeom>
        </p:spPr>
      </p:pic>
      <p:sp>
        <p:nvSpPr>
          <p:cNvPr id="7" name="Text 3"/>
          <p:cNvSpPr/>
          <p:nvPr/>
        </p:nvSpPr>
        <p:spPr>
          <a:xfrm>
            <a:off x="4167215" y="1260909"/>
            <a:ext cx="2654856" cy="459345"/>
          </a:xfrm>
          <a:prstGeom prst="rect">
            <a:avLst/>
          </a:prstGeom>
          <a:noFill/>
          <a:ln/>
        </p:spPr>
        <p:txBody>
          <a:bodyPr wrap="none" rtlCol="0" anchor="t"/>
          <a:lstStyle/>
          <a:p>
            <a:pPr marL="0" indent="0" algn="l">
              <a:lnSpc>
                <a:spcPts val="2126"/>
              </a:lnSpc>
              <a:buNone/>
            </a:pPr>
            <a:r>
              <a:rPr lang="en-US" sz="1701" b="1" dirty="0">
                <a:solidFill>
                  <a:srgbClr val="E2E6E9"/>
                </a:solidFill>
                <a:latin typeface="Arial" panose="020B0604020202020204" pitchFamily="34" charset="0"/>
                <a:ea typeface="Asar" pitchFamily="34" charset="-122"/>
                <a:cs typeface="Arial" panose="020B0604020202020204" pitchFamily="34" charset="0"/>
              </a:rPr>
              <a:t>Create a Virtual Environment</a:t>
            </a:r>
            <a:endParaRPr lang="en-US" sz="1701" b="1" dirty="0">
              <a:latin typeface="Arial" panose="020B0604020202020204" pitchFamily="34" charset="0"/>
              <a:cs typeface="Arial" panose="020B0604020202020204" pitchFamily="34" charset="0"/>
            </a:endParaRPr>
          </a:p>
        </p:txBody>
      </p:sp>
      <p:sp>
        <p:nvSpPr>
          <p:cNvPr id="8" name="Text 4"/>
          <p:cNvSpPr/>
          <p:nvPr/>
        </p:nvSpPr>
        <p:spPr>
          <a:xfrm>
            <a:off x="4147304" y="1731367"/>
            <a:ext cx="7458908" cy="553164"/>
          </a:xfrm>
          <a:prstGeom prst="rect">
            <a:avLst/>
          </a:prstGeom>
          <a:noFill/>
          <a:ln/>
        </p:spPr>
        <p:txBody>
          <a:bodyPr wrap="square" rtlCol="0" anchor="t"/>
          <a:lstStyle/>
          <a:p>
            <a:pPr marL="0" indent="0" algn="l">
              <a:lnSpc>
                <a:spcPts val="2177"/>
              </a:lnSpc>
              <a:buNone/>
            </a:pPr>
            <a:r>
              <a:rPr lang="en-US" sz="1400" dirty="0">
                <a:solidFill>
                  <a:srgbClr val="E2E6E9"/>
                </a:solidFill>
                <a:ea typeface="Asar" pitchFamily="34" charset="-122"/>
                <a:cs typeface="Asar" pitchFamily="34" charset="-120"/>
              </a:rPr>
              <a:t>A virtual environment was created using the "python -m venv myenv" command, providing a dedicated space for project dependencies and isolation.</a:t>
            </a:r>
            <a:endParaRPr lang="en-US" sz="1400" dirty="0"/>
          </a:p>
        </p:txBody>
      </p:sp>
      <p:pic>
        <p:nvPicPr>
          <p:cNvPr id="9" name="Image 2" descr="preencoded.png"/>
          <p:cNvPicPr>
            <a:picLocks noChangeAspect="1"/>
          </p:cNvPicPr>
          <p:nvPr/>
        </p:nvPicPr>
        <p:blipFill>
          <a:blip r:embed="rId5"/>
          <a:stretch>
            <a:fillRect/>
          </a:stretch>
        </p:blipFill>
        <p:spPr>
          <a:xfrm>
            <a:off x="2921036" y="2624260"/>
            <a:ext cx="864037" cy="1382554"/>
          </a:xfrm>
          <a:prstGeom prst="rect">
            <a:avLst/>
          </a:prstGeom>
        </p:spPr>
      </p:pic>
      <p:sp>
        <p:nvSpPr>
          <p:cNvPr id="10" name="Text 5"/>
          <p:cNvSpPr/>
          <p:nvPr/>
        </p:nvSpPr>
        <p:spPr>
          <a:xfrm>
            <a:off x="4167215" y="2624260"/>
            <a:ext cx="2293501" cy="352307"/>
          </a:xfrm>
          <a:prstGeom prst="rect">
            <a:avLst/>
          </a:prstGeom>
          <a:noFill/>
          <a:ln/>
        </p:spPr>
        <p:txBody>
          <a:bodyPr wrap="none" rtlCol="0" anchor="t"/>
          <a:lstStyle/>
          <a:p>
            <a:pPr marL="0" indent="0" algn="l">
              <a:lnSpc>
                <a:spcPts val="2126"/>
              </a:lnSpc>
              <a:buNone/>
            </a:pPr>
            <a:r>
              <a:rPr lang="en-US" sz="1701" b="1" dirty="0">
                <a:solidFill>
                  <a:srgbClr val="E2E6E9"/>
                </a:solidFill>
                <a:latin typeface="Arial" panose="020B0604020202020204" pitchFamily="34" charset="0"/>
                <a:ea typeface="Asar" pitchFamily="34" charset="-122"/>
                <a:cs typeface="Arial" panose="020B0604020202020204" pitchFamily="34" charset="0"/>
              </a:rPr>
              <a:t>Install Required Libraries</a:t>
            </a:r>
            <a:endParaRPr lang="en-US" sz="1701" b="1" dirty="0">
              <a:latin typeface="Arial" panose="020B0604020202020204" pitchFamily="34" charset="0"/>
              <a:cs typeface="Arial" panose="020B0604020202020204" pitchFamily="34" charset="0"/>
            </a:endParaRPr>
          </a:p>
        </p:txBody>
      </p:sp>
      <p:sp>
        <p:nvSpPr>
          <p:cNvPr id="11" name="Text 6"/>
          <p:cNvSpPr/>
          <p:nvPr/>
        </p:nvSpPr>
        <p:spPr>
          <a:xfrm>
            <a:off x="4142978" y="3068091"/>
            <a:ext cx="7458908" cy="553164"/>
          </a:xfrm>
          <a:prstGeom prst="rect">
            <a:avLst/>
          </a:prstGeom>
          <a:noFill/>
          <a:ln/>
        </p:spPr>
        <p:txBody>
          <a:bodyPr wrap="square" rtlCol="0" anchor="t"/>
          <a:lstStyle/>
          <a:p>
            <a:pPr marL="0" indent="0" algn="l">
              <a:lnSpc>
                <a:spcPts val="2177"/>
              </a:lnSpc>
              <a:buNone/>
            </a:pPr>
            <a:r>
              <a:rPr lang="en-US" sz="1400" dirty="0">
                <a:solidFill>
                  <a:srgbClr val="E2E6E9"/>
                </a:solidFill>
                <a:ea typeface="Asar" pitchFamily="34" charset="-122"/>
                <a:cs typeface="Asar" pitchFamily="34" charset="-120"/>
              </a:rPr>
              <a:t>Necessary libraries, such as numpy, opencv-python, and deepface, were installed using pip, ensuring the availability of essential tools for image processing and emotion analysis.</a:t>
            </a:r>
            <a:endParaRPr lang="en-US" sz="1400" dirty="0"/>
          </a:p>
        </p:txBody>
      </p:sp>
      <p:pic>
        <p:nvPicPr>
          <p:cNvPr id="12" name="Image 3" descr="preencoded.png"/>
          <p:cNvPicPr>
            <a:picLocks noChangeAspect="1"/>
          </p:cNvPicPr>
          <p:nvPr/>
        </p:nvPicPr>
        <p:blipFill>
          <a:blip r:embed="rId6"/>
          <a:stretch>
            <a:fillRect/>
          </a:stretch>
        </p:blipFill>
        <p:spPr>
          <a:xfrm>
            <a:off x="2921035" y="4006814"/>
            <a:ext cx="864037" cy="1382554"/>
          </a:xfrm>
          <a:prstGeom prst="rect">
            <a:avLst/>
          </a:prstGeom>
        </p:spPr>
      </p:pic>
      <p:sp>
        <p:nvSpPr>
          <p:cNvPr id="13" name="Text 7"/>
          <p:cNvSpPr/>
          <p:nvPr/>
        </p:nvSpPr>
        <p:spPr>
          <a:xfrm>
            <a:off x="4147304" y="4010647"/>
            <a:ext cx="2160270" cy="269915"/>
          </a:xfrm>
          <a:prstGeom prst="rect">
            <a:avLst/>
          </a:prstGeom>
          <a:noFill/>
          <a:ln/>
        </p:spPr>
        <p:txBody>
          <a:bodyPr wrap="none" rtlCol="0" anchor="t"/>
          <a:lstStyle/>
          <a:p>
            <a:pPr marL="0" indent="0" algn="l">
              <a:lnSpc>
                <a:spcPts val="2126"/>
              </a:lnSpc>
              <a:buNone/>
            </a:pPr>
            <a:r>
              <a:rPr lang="en-US" sz="1701" b="1" dirty="0">
                <a:solidFill>
                  <a:srgbClr val="E2E6E9"/>
                </a:solidFill>
                <a:latin typeface="Arial" panose="020B0604020202020204" pitchFamily="34" charset="0"/>
                <a:ea typeface="Asar" pitchFamily="34" charset="-122"/>
                <a:cs typeface="Arial" panose="020B0604020202020204" pitchFamily="34" charset="0"/>
              </a:rPr>
              <a:t>Setup VS Code</a:t>
            </a:r>
            <a:endParaRPr lang="en-US" sz="1701" b="1" dirty="0">
              <a:latin typeface="Arial" panose="020B0604020202020204" pitchFamily="34" charset="0"/>
              <a:cs typeface="Arial" panose="020B0604020202020204" pitchFamily="34" charset="0"/>
            </a:endParaRPr>
          </a:p>
        </p:txBody>
      </p:sp>
      <p:sp>
        <p:nvSpPr>
          <p:cNvPr id="14" name="Text 8"/>
          <p:cNvSpPr/>
          <p:nvPr/>
        </p:nvSpPr>
        <p:spPr>
          <a:xfrm>
            <a:off x="4238262" y="4511718"/>
            <a:ext cx="7458908" cy="553164"/>
          </a:xfrm>
          <a:prstGeom prst="rect">
            <a:avLst/>
          </a:prstGeom>
          <a:noFill/>
          <a:ln/>
        </p:spPr>
        <p:txBody>
          <a:bodyPr wrap="square" rtlCol="0" anchor="t"/>
          <a:lstStyle/>
          <a:p>
            <a:pPr marL="0" indent="0" algn="l">
              <a:lnSpc>
                <a:spcPts val="2177"/>
              </a:lnSpc>
              <a:buNone/>
            </a:pPr>
            <a:r>
              <a:rPr lang="en-US" sz="1400" dirty="0">
                <a:solidFill>
                  <a:srgbClr val="E2E6E9"/>
                </a:solidFill>
                <a:ea typeface="Asar" pitchFamily="34" charset="-122"/>
                <a:cs typeface="Asar" pitchFamily="34" charset="-120"/>
              </a:rPr>
              <a:t>VS Code was opened and navigated to the project folder, where a new file named main.py was created to house the code for the system.</a:t>
            </a:r>
            <a:endParaRPr lang="en-US" sz="1400" dirty="0"/>
          </a:p>
        </p:txBody>
      </p:sp>
      <p:pic>
        <p:nvPicPr>
          <p:cNvPr id="15" name="Image 4" descr="preencoded.png"/>
          <p:cNvPicPr>
            <a:picLocks noChangeAspect="1"/>
          </p:cNvPicPr>
          <p:nvPr/>
        </p:nvPicPr>
        <p:blipFill>
          <a:blip r:embed="rId7"/>
          <a:stretch>
            <a:fillRect/>
          </a:stretch>
        </p:blipFill>
        <p:spPr>
          <a:xfrm>
            <a:off x="2938460" y="5343544"/>
            <a:ext cx="864037" cy="1382554"/>
          </a:xfrm>
          <a:prstGeom prst="rect">
            <a:avLst/>
          </a:prstGeom>
        </p:spPr>
      </p:pic>
      <p:sp>
        <p:nvSpPr>
          <p:cNvPr id="16" name="Text 9"/>
          <p:cNvSpPr/>
          <p:nvPr/>
        </p:nvSpPr>
        <p:spPr>
          <a:xfrm>
            <a:off x="4233830" y="5447643"/>
            <a:ext cx="3628668" cy="269915"/>
          </a:xfrm>
          <a:prstGeom prst="rect">
            <a:avLst/>
          </a:prstGeom>
          <a:noFill/>
          <a:ln/>
        </p:spPr>
        <p:txBody>
          <a:bodyPr wrap="none" rtlCol="0" anchor="t"/>
          <a:lstStyle/>
          <a:p>
            <a:pPr marL="0" indent="0" algn="l">
              <a:lnSpc>
                <a:spcPts val="2126"/>
              </a:lnSpc>
              <a:buNone/>
            </a:pPr>
            <a:r>
              <a:rPr lang="en-US" sz="1701" b="1" dirty="0">
                <a:solidFill>
                  <a:srgbClr val="E2E6E9"/>
                </a:solidFill>
                <a:latin typeface="Arial" panose="020B0604020202020204" pitchFamily="34" charset="0"/>
                <a:ea typeface="Asar" pitchFamily="34" charset="-122"/>
                <a:cs typeface="Arial" panose="020B0604020202020204" pitchFamily="34" charset="0"/>
              </a:rPr>
              <a:t>Import Haar Cascade for Face Detection</a:t>
            </a:r>
            <a:endParaRPr lang="en-US" sz="1701" b="1" dirty="0">
              <a:latin typeface="Arial" panose="020B0604020202020204" pitchFamily="34" charset="0"/>
              <a:cs typeface="Arial" panose="020B0604020202020204" pitchFamily="34" charset="0"/>
            </a:endParaRPr>
          </a:p>
        </p:txBody>
      </p:sp>
      <p:sp>
        <p:nvSpPr>
          <p:cNvPr id="17" name="Text 10"/>
          <p:cNvSpPr/>
          <p:nvPr/>
        </p:nvSpPr>
        <p:spPr>
          <a:xfrm>
            <a:off x="4238262" y="5994717"/>
            <a:ext cx="7458908" cy="553164"/>
          </a:xfrm>
          <a:prstGeom prst="rect">
            <a:avLst/>
          </a:prstGeom>
          <a:noFill/>
          <a:ln/>
        </p:spPr>
        <p:txBody>
          <a:bodyPr wrap="square" rtlCol="0" anchor="t"/>
          <a:lstStyle/>
          <a:p>
            <a:pPr marL="0" indent="0" algn="l">
              <a:lnSpc>
                <a:spcPts val="2177"/>
              </a:lnSpc>
              <a:buNone/>
            </a:pPr>
            <a:r>
              <a:rPr lang="en-US" sz="1400" dirty="0">
                <a:solidFill>
                  <a:srgbClr val="E2E6E9"/>
                </a:solidFill>
                <a:ea typeface="Asar" pitchFamily="34" charset="-122"/>
                <a:cs typeface="Asar" pitchFamily="34" charset="-120"/>
              </a:rPr>
              <a:t>The Haar Cascade classifier, downloaded from the OpenCV GitHub repository or obtained from the OpenCV package, was loaded in main.py to enable face detection.</a:t>
            </a:r>
            <a:endParaRPr lang="en-US" sz="1400" dirty="0"/>
          </a:p>
        </p:txBody>
      </p:sp>
      <p:pic>
        <p:nvPicPr>
          <p:cNvPr id="18" name="Image 5" descr="preencoded.png"/>
          <p:cNvPicPr>
            <a:picLocks noChangeAspect="1"/>
          </p:cNvPicPr>
          <p:nvPr/>
        </p:nvPicPr>
        <p:blipFill>
          <a:blip r:embed="rId8"/>
          <a:stretch>
            <a:fillRect/>
          </a:stretch>
        </p:blipFill>
        <p:spPr>
          <a:xfrm>
            <a:off x="2938460" y="6705362"/>
            <a:ext cx="864037" cy="1382554"/>
          </a:xfrm>
          <a:prstGeom prst="rect">
            <a:avLst/>
          </a:prstGeom>
        </p:spPr>
      </p:pic>
      <p:sp>
        <p:nvSpPr>
          <p:cNvPr id="19" name="Text 11"/>
          <p:cNvSpPr/>
          <p:nvPr/>
        </p:nvSpPr>
        <p:spPr>
          <a:xfrm>
            <a:off x="4238262" y="6838621"/>
            <a:ext cx="2160270" cy="269915"/>
          </a:xfrm>
          <a:prstGeom prst="rect">
            <a:avLst/>
          </a:prstGeom>
          <a:noFill/>
          <a:ln/>
        </p:spPr>
        <p:txBody>
          <a:bodyPr wrap="none" rtlCol="0" anchor="t"/>
          <a:lstStyle/>
          <a:p>
            <a:pPr marL="0" indent="0" algn="l">
              <a:lnSpc>
                <a:spcPts val="2126"/>
              </a:lnSpc>
              <a:buNone/>
            </a:pPr>
            <a:r>
              <a:rPr lang="en-US" sz="1701" b="1" dirty="0">
                <a:solidFill>
                  <a:srgbClr val="E2E6E9"/>
                </a:solidFill>
                <a:latin typeface="Arial" panose="020B0604020202020204" pitchFamily="34" charset="0"/>
                <a:ea typeface="Asar" pitchFamily="34" charset="-122"/>
                <a:cs typeface="Arial" panose="020B0604020202020204" pitchFamily="34" charset="0"/>
              </a:rPr>
              <a:t>Run the Application</a:t>
            </a:r>
            <a:endParaRPr lang="en-US" sz="1701" b="1" dirty="0">
              <a:latin typeface="Arial" panose="020B0604020202020204" pitchFamily="34" charset="0"/>
              <a:cs typeface="Arial" panose="020B0604020202020204" pitchFamily="34" charset="0"/>
            </a:endParaRPr>
          </a:p>
        </p:txBody>
      </p:sp>
      <p:sp>
        <p:nvSpPr>
          <p:cNvPr id="20" name="Text 12"/>
          <p:cNvSpPr/>
          <p:nvPr/>
        </p:nvSpPr>
        <p:spPr>
          <a:xfrm>
            <a:off x="4238262" y="7201134"/>
            <a:ext cx="7458908" cy="553164"/>
          </a:xfrm>
          <a:prstGeom prst="rect">
            <a:avLst/>
          </a:prstGeom>
          <a:noFill/>
          <a:ln/>
        </p:spPr>
        <p:txBody>
          <a:bodyPr wrap="square" rtlCol="0" anchor="t"/>
          <a:lstStyle/>
          <a:p>
            <a:pPr marL="0" indent="0" algn="l">
              <a:lnSpc>
                <a:spcPts val="2177"/>
              </a:lnSpc>
              <a:buNone/>
            </a:pPr>
            <a:r>
              <a:rPr lang="en-US" sz="1400" dirty="0">
                <a:solidFill>
                  <a:srgbClr val="E2E6E9"/>
                </a:solidFill>
                <a:ea typeface="Asar" pitchFamily="34" charset="-122"/>
                <a:cs typeface="Asar" pitchFamily="34" charset="-120"/>
              </a:rPr>
              <a:t>The code was executed in VS Code's terminal using the "python main.py" command, initiating the real-time emotion detection process.</a:t>
            </a:r>
            <a:endParaRPr lang="en-US" sz="1400" dirty="0"/>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49127"/>
          </a:xfrm>
          <a:prstGeom prst="rect">
            <a:avLst/>
          </a:prstGeom>
          <a:solidFill>
            <a:srgbClr val="09151A">
              <a:alpha val="75000"/>
            </a:srgbClr>
          </a:solidFill>
          <a:ln/>
        </p:spPr>
      </p:sp>
      <p:sp>
        <p:nvSpPr>
          <p:cNvPr id="4" name="Text 1"/>
          <p:cNvSpPr/>
          <p:nvPr/>
        </p:nvSpPr>
        <p:spPr>
          <a:xfrm rot="16200000">
            <a:off x="-2404732" y="4058700"/>
            <a:ext cx="6318055" cy="722473"/>
          </a:xfrm>
          <a:prstGeom prst="rect">
            <a:avLst/>
          </a:prstGeom>
          <a:noFill/>
          <a:ln/>
        </p:spPr>
        <p:txBody>
          <a:bodyPr wrap="none" rtlCol="0" anchor="t"/>
          <a:lstStyle/>
          <a:p>
            <a:pPr>
              <a:lnSpc>
                <a:spcPts val="4253"/>
              </a:lnSpc>
            </a:pPr>
            <a:r>
              <a:rPr lang="en-US" sz="4000" b="1" dirty="0">
                <a:solidFill>
                  <a:srgbClr val="F5F0F0"/>
                </a:solidFill>
                <a:latin typeface="Arial" panose="020B0604020202020204" pitchFamily="34" charset="0"/>
                <a:ea typeface="Asar" pitchFamily="34" charset="-122"/>
                <a:cs typeface="Arial" panose="020B0604020202020204" pitchFamily="34" charset="0"/>
              </a:rPr>
              <a:t>Create a Virtual Environment</a:t>
            </a:r>
          </a:p>
          <a:p>
            <a:pPr marL="0" indent="0">
              <a:lnSpc>
                <a:spcPts val="4253"/>
              </a:lnSpc>
              <a:buNone/>
            </a:pPr>
            <a:endParaRPr lang="en-US" sz="40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01CA034-781C-E90A-6FB8-547E85541D1F}"/>
              </a:ext>
            </a:extLst>
          </p:cNvPr>
          <p:cNvPicPr>
            <a:picLocks noChangeAspect="1"/>
          </p:cNvPicPr>
          <p:nvPr/>
        </p:nvPicPr>
        <p:blipFill rotWithShape="1">
          <a:blip r:embed="rId4"/>
          <a:srcRect r="13589" b="22819"/>
          <a:stretch/>
        </p:blipFill>
        <p:spPr>
          <a:xfrm>
            <a:off x="1115533" y="152401"/>
            <a:ext cx="8677054" cy="3676046"/>
          </a:xfrm>
          <a:prstGeom prst="rect">
            <a:avLst/>
          </a:prstGeom>
        </p:spPr>
      </p:pic>
      <p:pic>
        <p:nvPicPr>
          <p:cNvPr id="8" name="Picture 7">
            <a:extLst>
              <a:ext uri="{FF2B5EF4-FFF2-40B4-BE49-F238E27FC236}">
                <a16:creationId xmlns:a16="http://schemas.microsoft.com/office/drawing/2014/main" id="{F52031D0-3DFE-DFB5-34D2-1D3B161182A9}"/>
              </a:ext>
            </a:extLst>
          </p:cNvPr>
          <p:cNvPicPr>
            <a:picLocks noChangeAspect="1"/>
          </p:cNvPicPr>
          <p:nvPr/>
        </p:nvPicPr>
        <p:blipFill rotWithShape="1">
          <a:blip r:embed="rId5"/>
          <a:srcRect r="39597" b="5179"/>
          <a:stretch/>
        </p:blipFill>
        <p:spPr>
          <a:xfrm>
            <a:off x="9792587" y="3553405"/>
            <a:ext cx="4327450" cy="4657186"/>
          </a:xfrm>
          <a:prstGeom prst="rect">
            <a:avLst/>
          </a:prstGeom>
        </p:spPr>
      </p:pic>
    </p:spTree>
    <p:extLst>
      <p:ext uri="{BB962C8B-B14F-4D97-AF65-F5344CB8AC3E}">
        <p14:creationId xmlns:p14="http://schemas.microsoft.com/office/powerpoint/2010/main" val="83853496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9764"/>
            <a:ext cx="14630400" cy="8249127"/>
          </a:xfrm>
          <a:prstGeom prst="rect">
            <a:avLst/>
          </a:prstGeom>
          <a:solidFill>
            <a:srgbClr val="09151A">
              <a:alpha val="75000"/>
            </a:srgbClr>
          </a:solidFill>
          <a:ln/>
        </p:spPr>
      </p:sp>
      <p:sp>
        <p:nvSpPr>
          <p:cNvPr id="4" name="Text 1"/>
          <p:cNvSpPr/>
          <p:nvPr/>
        </p:nvSpPr>
        <p:spPr>
          <a:xfrm rot="16200000">
            <a:off x="-2812936" y="3409196"/>
            <a:ext cx="7134464" cy="722473"/>
          </a:xfrm>
          <a:prstGeom prst="rect">
            <a:avLst/>
          </a:prstGeom>
          <a:noFill/>
          <a:ln/>
        </p:spPr>
        <p:txBody>
          <a:bodyPr wrap="none" rtlCol="0" anchor="t"/>
          <a:lstStyle/>
          <a:p>
            <a:pPr>
              <a:lnSpc>
                <a:spcPts val="4253"/>
              </a:lnSpc>
            </a:pPr>
            <a:r>
              <a:rPr lang="en-US" sz="4000" b="1" dirty="0">
                <a:solidFill>
                  <a:srgbClr val="F5F0F0"/>
                </a:solidFill>
                <a:latin typeface="Arial" panose="020B0604020202020204" pitchFamily="34" charset="0"/>
                <a:ea typeface="Asar" pitchFamily="34" charset="-122"/>
                <a:cs typeface="Arial" panose="020B0604020202020204" pitchFamily="34" charset="0"/>
              </a:rPr>
              <a:t>Install Required Libraries</a:t>
            </a:r>
          </a:p>
        </p:txBody>
      </p:sp>
      <p:pic>
        <p:nvPicPr>
          <p:cNvPr id="6" name="Picture 5">
            <a:extLst>
              <a:ext uri="{FF2B5EF4-FFF2-40B4-BE49-F238E27FC236}">
                <a16:creationId xmlns:a16="http://schemas.microsoft.com/office/drawing/2014/main" id="{03FA0700-C426-EFCB-124F-7A34756304B6}"/>
              </a:ext>
            </a:extLst>
          </p:cNvPr>
          <p:cNvPicPr>
            <a:picLocks noChangeAspect="1"/>
          </p:cNvPicPr>
          <p:nvPr/>
        </p:nvPicPr>
        <p:blipFill>
          <a:blip r:embed="rId4"/>
          <a:stretch>
            <a:fillRect/>
          </a:stretch>
        </p:blipFill>
        <p:spPr>
          <a:xfrm>
            <a:off x="4864972" y="387654"/>
            <a:ext cx="9257070" cy="7454289"/>
          </a:xfrm>
          <a:prstGeom prst="rect">
            <a:avLst/>
          </a:prstGeom>
        </p:spPr>
      </p:pic>
      <p:sp>
        <p:nvSpPr>
          <p:cNvPr id="8" name="Shape 0">
            <a:extLst>
              <a:ext uri="{FF2B5EF4-FFF2-40B4-BE49-F238E27FC236}">
                <a16:creationId xmlns:a16="http://schemas.microsoft.com/office/drawing/2014/main" id="{B9C37858-7F8E-5F09-94F3-49ED4C98D0A1}"/>
              </a:ext>
            </a:extLst>
          </p:cNvPr>
          <p:cNvSpPr/>
          <p:nvPr/>
        </p:nvSpPr>
        <p:spPr>
          <a:xfrm>
            <a:off x="1891710" y="3628652"/>
            <a:ext cx="2696815" cy="2027869"/>
          </a:xfrm>
          <a:prstGeom prst="rect">
            <a:avLst/>
          </a:prstGeom>
          <a:solidFill>
            <a:srgbClr val="09151A">
              <a:alpha val="75000"/>
            </a:srgbClr>
          </a:solidFill>
          <a:ln/>
        </p:spPr>
        <p:txBody>
          <a:bodyPr/>
          <a:lstStyle/>
          <a:p>
            <a:pPr marL="285750" indent="-285750">
              <a:buFont typeface="Arial" panose="020B0604020202020204" pitchFamily="34" charset="0"/>
              <a:buChar char="•"/>
            </a:pPr>
            <a:r>
              <a:rPr lang="en-GB" sz="4000" dirty="0">
                <a:solidFill>
                  <a:schemeClr val="bg1"/>
                </a:solidFill>
              </a:rPr>
              <a:t>OpenCV</a:t>
            </a:r>
          </a:p>
          <a:p>
            <a:endParaRPr lang="en-GB" sz="4000" dirty="0"/>
          </a:p>
          <a:p>
            <a:pPr marL="285750" indent="-285750">
              <a:buFont typeface="Arial" panose="020B0604020202020204" pitchFamily="34" charset="0"/>
              <a:buChar char="•"/>
            </a:pPr>
            <a:r>
              <a:rPr lang="en-GB" sz="4000" dirty="0" err="1">
                <a:solidFill>
                  <a:schemeClr val="bg1"/>
                </a:solidFill>
              </a:rPr>
              <a:t>DeepFace</a:t>
            </a:r>
            <a:endParaRPr lang="en-GB" sz="4000" dirty="0">
              <a:solidFill>
                <a:schemeClr val="bg1"/>
              </a:solidFill>
            </a:endParaRPr>
          </a:p>
        </p:txBody>
      </p:sp>
    </p:spTree>
    <p:extLst>
      <p:ext uri="{BB962C8B-B14F-4D97-AF65-F5344CB8AC3E}">
        <p14:creationId xmlns:p14="http://schemas.microsoft.com/office/powerpoint/2010/main" val="43191215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49127"/>
          </a:xfrm>
          <a:prstGeom prst="rect">
            <a:avLst/>
          </a:prstGeom>
          <a:solidFill>
            <a:srgbClr val="09151A">
              <a:alpha val="75000"/>
            </a:srgbClr>
          </a:solidFill>
          <a:ln/>
        </p:spPr>
      </p:sp>
      <p:sp>
        <p:nvSpPr>
          <p:cNvPr id="4" name="Text 1"/>
          <p:cNvSpPr/>
          <p:nvPr/>
        </p:nvSpPr>
        <p:spPr>
          <a:xfrm rot="16200000">
            <a:off x="-2430774" y="3753563"/>
            <a:ext cx="6318055" cy="722473"/>
          </a:xfrm>
          <a:prstGeom prst="rect">
            <a:avLst/>
          </a:prstGeom>
          <a:noFill/>
          <a:ln/>
        </p:spPr>
        <p:txBody>
          <a:bodyPr wrap="none" rtlCol="0" anchor="t"/>
          <a:lstStyle/>
          <a:p>
            <a:pPr>
              <a:lnSpc>
                <a:spcPts val="4253"/>
              </a:lnSpc>
            </a:pPr>
            <a:r>
              <a:rPr lang="en-US" sz="4000" b="1" dirty="0">
                <a:solidFill>
                  <a:srgbClr val="F5F0F0"/>
                </a:solidFill>
                <a:latin typeface="Arial" panose="020B0604020202020204" pitchFamily="34" charset="0"/>
                <a:ea typeface="Asar" pitchFamily="34" charset="-122"/>
                <a:cs typeface="Arial" panose="020B0604020202020204" pitchFamily="34" charset="0"/>
              </a:rPr>
              <a:t>Import </a:t>
            </a:r>
            <a:r>
              <a:rPr lang="en-US" sz="4000" b="1" dirty="0" err="1">
                <a:solidFill>
                  <a:srgbClr val="F5F0F0"/>
                </a:solidFill>
                <a:latin typeface="Arial" panose="020B0604020202020204" pitchFamily="34" charset="0"/>
                <a:ea typeface="Asar" pitchFamily="34" charset="-122"/>
                <a:cs typeface="Arial" panose="020B0604020202020204" pitchFamily="34" charset="0"/>
              </a:rPr>
              <a:t>Haar</a:t>
            </a:r>
            <a:r>
              <a:rPr lang="en-US" sz="4000" b="1" dirty="0">
                <a:solidFill>
                  <a:srgbClr val="F5F0F0"/>
                </a:solidFill>
                <a:latin typeface="Arial" panose="020B0604020202020204" pitchFamily="34" charset="0"/>
                <a:ea typeface="Asar" pitchFamily="34" charset="-122"/>
                <a:cs typeface="Arial" panose="020B0604020202020204" pitchFamily="34" charset="0"/>
              </a:rPr>
              <a:t> Cascade for </a:t>
            </a:r>
          </a:p>
          <a:p>
            <a:pPr>
              <a:lnSpc>
                <a:spcPts val="4253"/>
              </a:lnSpc>
            </a:pPr>
            <a:r>
              <a:rPr lang="en-US" sz="4000" b="1" dirty="0">
                <a:solidFill>
                  <a:srgbClr val="F5F0F0"/>
                </a:solidFill>
                <a:latin typeface="Arial" panose="020B0604020202020204" pitchFamily="34" charset="0"/>
                <a:ea typeface="Asar" pitchFamily="34" charset="-122"/>
                <a:cs typeface="Arial" panose="020B0604020202020204" pitchFamily="34" charset="0"/>
              </a:rPr>
              <a:t>Face Detection</a:t>
            </a:r>
          </a:p>
          <a:p>
            <a:pPr>
              <a:lnSpc>
                <a:spcPts val="4253"/>
              </a:lnSpc>
            </a:pPr>
            <a:r>
              <a:rPr lang="en-US" sz="4000" b="1" dirty="0">
                <a:solidFill>
                  <a:srgbClr val="F5F0F0"/>
                </a:solidFill>
                <a:latin typeface="Arial" panose="020B0604020202020204" pitchFamily="34" charset="0"/>
                <a:ea typeface="Asar" pitchFamily="34" charset="-122"/>
                <a:cs typeface="Arial" panose="020B0604020202020204" pitchFamily="34" charset="0"/>
              </a:rPr>
              <a:t> </a:t>
            </a:r>
          </a:p>
        </p:txBody>
      </p:sp>
      <p:pic>
        <p:nvPicPr>
          <p:cNvPr id="6" name="Picture 5">
            <a:extLst>
              <a:ext uri="{FF2B5EF4-FFF2-40B4-BE49-F238E27FC236}">
                <a16:creationId xmlns:a16="http://schemas.microsoft.com/office/drawing/2014/main" id="{720FEE1C-A4D6-3DC2-8C09-20FA3BA7BC47}"/>
              </a:ext>
            </a:extLst>
          </p:cNvPr>
          <p:cNvPicPr>
            <a:picLocks noChangeAspect="1"/>
          </p:cNvPicPr>
          <p:nvPr/>
        </p:nvPicPr>
        <p:blipFill>
          <a:blip r:embed="rId4"/>
          <a:stretch>
            <a:fillRect/>
          </a:stretch>
        </p:blipFill>
        <p:spPr>
          <a:xfrm>
            <a:off x="4672547" y="56852"/>
            <a:ext cx="9865269" cy="8135421"/>
          </a:xfrm>
          <a:prstGeom prst="rect">
            <a:avLst/>
          </a:prstGeom>
        </p:spPr>
      </p:pic>
      <p:sp>
        <p:nvSpPr>
          <p:cNvPr id="8" name="Text 1">
            <a:extLst>
              <a:ext uri="{FF2B5EF4-FFF2-40B4-BE49-F238E27FC236}">
                <a16:creationId xmlns:a16="http://schemas.microsoft.com/office/drawing/2014/main" id="{5B6523E0-2E60-9193-1F22-D84B773B46BD}"/>
              </a:ext>
            </a:extLst>
          </p:cNvPr>
          <p:cNvSpPr/>
          <p:nvPr/>
        </p:nvSpPr>
        <p:spPr>
          <a:xfrm rot="10800000" flipV="1">
            <a:off x="1089729" y="955773"/>
            <a:ext cx="6318055" cy="347234"/>
          </a:xfrm>
          <a:prstGeom prst="rect">
            <a:avLst/>
          </a:prstGeom>
          <a:noFill/>
          <a:ln/>
        </p:spPr>
        <p:txBody>
          <a:bodyPr wrap="none" rtlCol="0" anchor="t"/>
          <a:lstStyle/>
          <a:p>
            <a:pPr>
              <a:lnSpc>
                <a:spcPts val="4253"/>
              </a:lnSpc>
            </a:pPr>
            <a:r>
              <a:rPr lang="en-US" sz="2000" i="1" dirty="0">
                <a:solidFill>
                  <a:srgbClr val="00B0F0"/>
                </a:solidFill>
                <a:latin typeface="Arial Rounded MT Bold" panose="020F0704030504030204" pitchFamily="34" charset="0"/>
                <a:ea typeface="Asar" pitchFamily="34" charset="-122"/>
                <a:cs typeface="Arial" panose="020B0604020202020204" pitchFamily="34" charset="0"/>
              </a:rPr>
              <a:t>     Source of trained data</a:t>
            </a:r>
          </a:p>
          <a:p>
            <a:pPr>
              <a:lnSpc>
                <a:spcPts val="4253"/>
              </a:lnSpc>
            </a:pPr>
            <a:r>
              <a:rPr lang="en-US" sz="2000" i="1" dirty="0">
                <a:solidFill>
                  <a:srgbClr val="00B0F0"/>
                </a:solidFill>
                <a:latin typeface="Arial Rounded MT Bold" panose="020F0704030504030204" pitchFamily="34" charset="0"/>
                <a:ea typeface="Asar" pitchFamily="34" charset="-122"/>
                <a:cs typeface="Arial" panose="020B0604020202020204" pitchFamily="34" charset="0"/>
              </a:rPr>
              <a:t>Found from Kaggle website</a:t>
            </a:r>
          </a:p>
          <a:p>
            <a:pPr>
              <a:lnSpc>
                <a:spcPts val="4253"/>
              </a:lnSpc>
            </a:pPr>
            <a:r>
              <a:rPr lang="en-US" sz="4000" b="1" dirty="0">
                <a:solidFill>
                  <a:srgbClr val="F5F0F0"/>
                </a:solidFill>
                <a:latin typeface="Arial" panose="020B0604020202020204" pitchFamily="34" charset="0"/>
                <a:ea typeface="Asar" pitchFamily="34" charset="-122"/>
                <a:cs typeface="Arial" panose="020B0604020202020204" pitchFamily="34" charset="0"/>
              </a:rPr>
              <a:t> </a:t>
            </a:r>
          </a:p>
        </p:txBody>
      </p:sp>
      <p:sp>
        <p:nvSpPr>
          <p:cNvPr id="10" name="Arrow: Chevron 9">
            <a:extLst>
              <a:ext uri="{FF2B5EF4-FFF2-40B4-BE49-F238E27FC236}">
                <a16:creationId xmlns:a16="http://schemas.microsoft.com/office/drawing/2014/main" id="{84DF85B8-C480-6C53-130D-53701212F1E1}"/>
              </a:ext>
            </a:extLst>
          </p:cNvPr>
          <p:cNvSpPr/>
          <p:nvPr/>
        </p:nvSpPr>
        <p:spPr>
          <a:xfrm>
            <a:off x="971874" y="1060692"/>
            <a:ext cx="484632" cy="484632"/>
          </a:xfrm>
          <a:prstGeom prst="chevron">
            <a:avLst/>
          </a:prstGeom>
          <a:solidFill>
            <a:srgbClr val="00B0F0"/>
          </a:solidFill>
          <a:ln>
            <a:solidFill>
              <a:schemeClr val="tx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10550863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49127"/>
          </a:xfrm>
          <a:prstGeom prst="rect">
            <a:avLst/>
          </a:prstGeom>
          <a:solidFill>
            <a:srgbClr val="09151A">
              <a:alpha val="75000"/>
            </a:srgbClr>
          </a:solidFill>
          <a:ln/>
        </p:spPr>
      </p:sp>
      <p:sp>
        <p:nvSpPr>
          <p:cNvPr id="4" name="Text 1"/>
          <p:cNvSpPr/>
          <p:nvPr/>
        </p:nvSpPr>
        <p:spPr>
          <a:xfrm rot="16200000">
            <a:off x="-159274" y="3485396"/>
            <a:ext cx="1800461" cy="722473"/>
          </a:xfrm>
          <a:prstGeom prst="rect">
            <a:avLst/>
          </a:prstGeom>
          <a:noFill/>
          <a:ln/>
        </p:spPr>
        <p:txBody>
          <a:bodyPr wrap="none" rtlCol="0" anchor="t"/>
          <a:lstStyle/>
          <a:p>
            <a:pPr>
              <a:lnSpc>
                <a:spcPts val="4253"/>
              </a:lnSpc>
            </a:pPr>
            <a:r>
              <a:rPr lang="en-US" sz="4400" b="1" dirty="0">
                <a:solidFill>
                  <a:srgbClr val="F5F0F0"/>
                </a:solidFill>
                <a:latin typeface="Arial" panose="020B0604020202020204" pitchFamily="34" charset="0"/>
                <a:ea typeface="Asar" pitchFamily="34" charset="-122"/>
                <a:cs typeface="Arial" panose="020B0604020202020204" pitchFamily="34" charset="0"/>
              </a:rPr>
              <a:t>Code</a:t>
            </a:r>
          </a:p>
        </p:txBody>
      </p:sp>
      <p:pic>
        <p:nvPicPr>
          <p:cNvPr id="6" name="Picture 5">
            <a:extLst>
              <a:ext uri="{FF2B5EF4-FFF2-40B4-BE49-F238E27FC236}">
                <a16:creationId xmlns:a16="http://schemas.microsoft.com/office/drawing/2014/main" id="{B3D3AFB3-470C-AE17-3C58-9985E2F37B27}"/>
              </a:ext>
            </a:extLst>
          </p:cNvPr>
          <p:cNvPicPr>
            <a:picLocks noChangeAspect="1"/>
          </p:cNvPicPr>
          <p:nvPr/>
        </p:nvPicPr>
        <p:blipFill rotWithShape="1">
          <a:blip r:embed="rId4"/>
          <a:srcRect r="7419"/>
          <a:stretch/>
        </p:blipFill>
        <p:spPr>
          <a:xfrm>
            <a:off x="1102193" y="382772"/>
            <a:ext cx="13242754" cy="7581014"/>
          </a:xfrm>
          <a:prstGeom prst="rect">
            <a:avLst/>
          </a:prstGeom>
        </p:spPr>
      </p:pic>
    </p:spTree>
    <p:extLst>
      <p:ext uri="{BB962C8B-B14F-4D97-AF65-F5344CB8AC3E}">
        <p14:creationId xmlns:p14="http://schemas.microsoft.com/office/powerpoint/2010/main" val="165292914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9527"/>
            <a:ext cx="14630400" cy="8249127"/>
          </a:xfrm>
          <a:prstGeom prst="rect">
            <a:avLst/>
          </a:prstGeom>
          <a:solidFill>
            <a:srgbClr val="09151A">
              <a:alpha val="75000"/>
            </a:srgbClr>
          </a:solidFill>
          <a:ln/>
        </p:spPr>
      </p:sp>
      <p:sp>
        <p:nvSpPr>
          <p:cNvPr id="4" name="Text 1"/>
          <p:cNvSpPr/>
          <p:nvPr/>
        </p:nvSpPr>
        <p:spPr>
          <a:xfrm rot="16200000">
            <a:off x="-159274" y="3485396"/>
            <a:ext cx="1800461" cy="722473"/>
          </a:xfrm>
          <a:prstGeom prst="rect">
            <a:avLst/>
          </a:prstGeom>
          <a:noFill/>
          <a:ln/>
        </p:spPr>
        <p:txBody>
          <a:bodyPr wrap="none" rtlCol="0" anchor="t"/>
          <a:lstStyle/>
          <a:p>
            <a:pPr>
              <a:lnSpc>
                <a:spcPts val="4253"/>
              </a:lnSpc>
            </a:pPr>
            <a:r>
              <a:rPr lang="en-US" sz="4400" b="1" dirty="0">
                <a:solidFill>
                  <a:srgbClr val="F5F0F0"/>
                </a:solidFill>
                <a:latin typeface="Arial" panose="020B0604020202020204" pitchFamily="34" charset="0"/>
                <a:ea typeface="Asar" pitchFamily="34" charset="-122"/>
                <a:cs typeface="Arial" panose="020B0604020202020204" pitchFamily="34" charset="0"/>
              </a:rPr>
              <a:t>Code</a:t>
            </a:r>
          </a:p>
        </p:txBody>
      </p:sp>
      <p:pic>
        <p:nvPicPr>
          <p:cNvPr id="6" name="Picture 5">
            <a:extLst>
              <a:ext uri="{FF2B5EF4-FFF2-40B4-BE49-F238E27FC236}">
                <a16:creationId xmlns:a16="http://schemas.microsoft.com/office/drawing/2014/main" id="{090331BC-0AA8-E36D-AA9B-6E7B13980386}"/>
              </a:ext>
            </a:extLst>
          </p:cNvPr>
          <p:cNvPicPr>
            <a:picLocks noChangeAspect="1"/>
          </p:cNvPicPr>
          <p:nvPr/>
        </p:nvPicPr>
        <p:blipFill rotWithShape="1">
          <a:blip r:embed="rId4"/>
          <a:srcRect l="-2105" t="-218" r="22260" b="218"/>
          <a:stretch/>
        </p:blipFill>
        <p:spPr>
          <a:xfrm>
            <a:off x="566444" y="470234"/>
            <a:ext cx="13800276" cy="7269604"/>
          </a:xfrm>
          <a:prstGeom prst="rect">
            <a:avLst/>
          </a:prstGeom>
        </p:spPr>
      </p:pic>
    </p:spTree>
    <p:extLst>
      <p:ext uri="{BB962C8B-B14F-4D97-AF65-F5344CB8AC3E}">
        <p14:creationId xmlns:p14="http://schemas.microsoft.com/office/powerpoint/2010/main" val="216721545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49127"/>
          </a:xfrm>
          <a:prstGeom prst="rect">
            <a:avLst/>
          </a:prstGeom>
          <a:solidFill>
            <a:srgbClr val="09151A">
              <a:alpha val="75000"/>
            </a:srgbClr>
          </a:solidFill>
          <a:ln/>
        </p:spPr>
      </p:sp>
      <p:sp>
        <p:nvSpPr>
          <p:cNvPr id="4" name="Text 1"/>
          <p:cNvSpPr/>
          <p:nvPr/>
        </p:nvSpPr>
        <p:spPr>
          <a:xfrm rot="16200000">
            <a:off x="-1257825" y="3753563"/>
            <a:ext cx="3997563" cy="722473"/>
          </a:xfrm>
          <a:prstGeom prst="rect">
            <a:avLst/>
          </a:prstGeom>
          <a:noFill/>
          <a:ln/>
        </p:spPr>
        <p:txBody>
          <a:bodyPr wrap="none" rtlCol="0" anchor="t"/>
          <a:lstStyle/>
          <a:p>
            <a:pPr>
              <a:lnSpc>
                <a:spcPts val="4253"/>
              </a:lnSpc>
            </a:pPr>
            <a:r>
              <a:rPr lang="en-US" sz="4400" b="1" dirty="0">
                <a:solidFill>
                  <a:srgbClr val="F5F0F0"/>
                </a:solidFill>
                <a:latin typeface="Arial" panose="020B0604020202020204" pitchFamily="34" charset="0"/>
                <a:ea typeface="Asar" pitchFamily="34" charset="-122"/>
                <a:cs typeface="Arial" panose="020B0604020202020204" pitchFamily="34" charset="0"/>
              </a:rPr>
              <a:t>Run the Code</a:t>
            </a:r>
          </a:p>
        </p:txBody>
      </p:sp>
      <p:pic>
        <p:nvPicPr>
          <p:cNvPr id="6" name="Picture 5">
            <a:extLst>
              <a:ext uri="{FF2B5EF4-FFF2-40B4-BE49-F238E27FC236}">
                <a16:creationId xmlns:a16="http://schemas.microsoft.com/office/drawing/2014/main" id="{91BD898F-6C46-1718-5F01-1226AF721A4E}"/>
              </a:ext>
            </a:extLst>
          </p:cNvPr>
          <p:cNvPicPr>
            <a:picLocks noChangeAspect="1"/>
          </p:cNvPicPr>
          <p:nvPr/>
        </p:nvPicPr>
        <p:blipFill rotWithShape="1">
          <a:blip r:embed="rId4"/>
          <a:srcRect l="30991" t="15777"/>
          <a:stretch/>
        </p:blipFill>
        <p:spPr>
          <a:xfrm>
            <a:off x="1481912" y="259513"/>
            <a:ext cx="3973452" cy="3855286"/>
          </a:xfrm>
          <a:prstGeom prst="rect">
            <a:avLst/>
          </a:prstGeom>
        </p:spPr>
      </p:pic>
      <p:pic>
        <p:nvPicPr>
          <p:cNvPr id="8" name="Picture 7">
            <a:extLst>
              <a:ext uri="{FF2B5EF4-FFF2-40B4-BE49-F238E27FC236}">
                <a16:creationId xmlns:a16="http://schemas.microsoft.com/office/drawing/2014/main" id="{4475246E-29CE-12C3-A929-9359A265F054}"/>
              </a:ext>
            </a:extLst>
          </p:cNvPr>
          <p:cNvPicPr>
            <a:picLocks noChangeAspect="1"/>
          </p:cNvPicPr>
          <p:nvPr/>
        </p:nvPicPr>
        <p:blipFill rotWithShape="1">
          <a:blip r:embed="rId5"/>
          <a:srcRect l="34475" t="10899"/>
          <a:stretch/>
        </p:blipFill>
        <p:spPr>
          <a:xfrm>
            <a:off x="8258299" y="147871"/>
            <a:ext cx="3819485" cy="4078569"/>
          </a:xfrm>
          <a:prstGeom prst="rect">
            <a:avLst/>
          </a:prstGeom>
        </p:spPr>
      </p:pic>
      <p:pic>
        <p:nvPicPr>
          <p:cNvPr id="10" name="Picture 9">
            <a:extLst>
              <a:ext uri="{FF2B5EF4-FFF2-40B4-BE49-F238E27FC236}">
                <a16:creationId xmlns:a16="http://schemas.microsoft.com/office/drawing/2014/main" id="{C3B50DD4-4EA9-C10A-401C-18036B2F1959}"/>
              </a:ext>
            </a:extLst>
          </p:cNvPr>
          <p:cNvPicPr>
            <a:picLocks noChangeAspect="1"/>
          </p:cNvPicPr>
          <p:nvPr/>
        </p:nvPicPr>
        <p:blipFill rotWithShape="1">
          <a:blip r:embed="rId6"/>
          <a:srcRect l="30448" t="-2144" r="5947" b="19754"/>
          <a:stretch/>
        </p:blipFill>
        <p:spPr>
          <a:xfrm>
            <a:off x="3802863" y="4074296"/>
            <a:ext cx="4044228" cy="4078569"/>
          </a:xfrm>
          <a:prstGeom prst="rect">
            <a:avLst/>
          </a:prstGeom>
        </p:spPr>
      </p:pic>
      <p:pic>
        <p:nvPicPr>
          <p:cNvPr id="14" name="Picture 13">
            <a:extLst>
              <a:ext uri="{FF2B5EF4-FFF2-40B4-BE49-F238E27FC236}">
                <a16:creationId xmlns:a16="http://schemas.microsoft.com/office/drawing/2014/main" id="{011DF5CC-2FEB-877E-5316-DFDA46BEC7BF}"/>
              </a:ext>
            </a:extLst>
          </p:cNvPr>
          <p:cNvPicPr>
            <a:picLocks noChangeAspect="1"/>
          </p:cNvPicPr>
          <p:nvPr/>
        </p:nvPicPr>
        <p:blipFill rotWithShape="1">
          <a:blip r:embed="rId7"/>
          <a:srcRect l="18423" t="5342" r="5174" b="10098"/>
          <a:stretch/>
        </p:blipFill>
        <p:spPr>
          <a:xfrm>
            <a:off x="10168041" y="4340306"/>
            <a:ext cx="4238216" cy="3775428"/>
          </a:xfrm>
          <a:prstGeom prst="rect">
            <a:avLst/>
          </a:prstGeom>
        </p:spPr>
      </p:pic>
    </p:spTree>
    <p:extLst>
      <p:ext uri="{BB962C8B-B14F-4D97-AF65-F5344CB8AC3E}">
        <p14:creationId xmlns:p14="http://schemas.microsoft.com/office/powerpoint/2010/main" val="194272886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568648"/>
            <a:ext cx="6172200" cy="771525"/>
          </a:xfrm>
          <a:prstGeom prst="rect">
            <a:avLst/>
          </a:prstGeom>
          <a:noFill/>
          <a:ln/>
        </p:spPr>
        <p:txBody>
          <a:bodyPr wrap="none" rtlCol="0" anchor="t"/>
          <a:lstStyle/>
          <a:p>
            <a:pPr marL="0" indent="0">
              <a:lnSpc>
                <a:spcPts val="6075"/>
              </a:lnSpc>
              <a:buNone/>
            </a:pPr>
            <a:r>
              <a:rPr lang="en-US" sz="4860" b="1" dirty="0">
                <a:solidFill>
                  <a:srgbClr val="F5F0F0"/>
                </a:solidFill>
                <a:latin typeface="Arial" panose="020B0604020202020204" pitchFamily="34" charset="0"/>
                <a:ea typeface="Asar" pitchFamily="34" charset="-122"/>
                <a:cs typeface="Arial" panose="020B0604020202020204" pitchFamily="34" charset="0"/>
              </a:rPr>
              <a:t>Conclusion</a:t>
            </a:r>
            <a:endParaRPr lang="en-US" sz="4860" b="1" dirty="0">
              <a:latin typeface="Arial" panose="020B0604020202020204" pitchFamily="34" charset="0"/>
              <a:cs typeface="Arial" panose="020B0604020202020204" pitchFamily="34" charset="0"/>
            </a:endParaRPr>
          </a:p>
        </p:txBody>
      </p:sp>
      <p:sp>
        <p:nvSpPr>
          <p:cNvPr id="6" name="Text 2"/>
          <p:cNvSpPr/>
          <p:nvPr/>
        </p:nvSpPr>
        <p:spPr>
          <a:xfrm>
            <a:off x="864037" y="2710458"/>
            <a:ext cx="7415927" cy="3950494"/>
          </a:xfrm>
          <a:prstGeom prst="rect">
            <a:avLst/>
          </a:prstGeom>
          <a:noFill/>
          <a:ln/>
        </p:spPr>
        <p:txBody>
          <a:bodyPr wrap="square" rtlCol="0" anchor="t"/>
          <a:lstStyle/>
          <a:p>
            <a:pPr marL="0" indent="0" algn="just">
              <a:lnSpc>
                <a:spcPts val="3110"/>
              </a:lnSpc>
              <a:buNone/>
            </a:pPr>
            <a:r>
              <a:rPr lang="en-US" sz="1944" dirty="0">
                <a:solidFill>
                  <a:srgbClr val="E2E6E9"/>
                </a:solidFill>
                <a:ea typeface="Asar" pitchFamily="34" charset="-122"/>
                <a:cs typeface="Asar" pitchFamily="34" charset="-120"/>
              </a:rPr>
              <a:t>The facial expression recognition detector implemented in Python provides a robust solution for real-time emotion analysis. By leveraging OpenCV for face detection and DeepFace for emotion recognition, this code can effectively identify and display emotions such as anger, sadness, happiness, disgust, surprise, fear, and neutral. This technology has vast applications, from enhancing user experience in applications to aiding in psychological studies. As we continue to explore the intersection of technology and human emotion, tools like this will play a crucial role in bridging the gap between machines and human understanding.</a:t>
            </a:r>
            <a:endParaRPr lang="en-US" sz="1944" dirty="0"/>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p:cNvPicPr>
            <a:picLocks noChangeAspect="1"/>
          </p:cNvPicPr>
          <p:nvPr/>
        </p:nvPicPr>
        <p:blipFill rotWithShape="1">
          <a:blip r:embed="rId4">
            <a:extLst>
              <a:ext uri="{28A0092B-C50C-407E-A947-70E740481C1C}">
                <a14:useLocalDpi xmlns:a14="http://schemas.microsoft.com/office/drawing/2010/main" val="0"/>
              </a:ext>
            </a:extLst>
          </a:blip>
          <a:srcRect l="16477" r="7329"/>
          <a:stretch/>
        </p:blipFill>
        <p:spPr>
          <a:xfrm>
            <a:off x="8858250" y="143693"/>
            <a:ext cx="5676900" cy="5114107"/>
          </a:xfrm>
          <a:prstGeom prst="rect">
            <a:avLst/>
          </a:prstGeom>
        </p:spPr>
      </p:pic>
      <p:sp>
        <p:nvSpPr>
          <p:cNvPr id="5" name="Text 1"/>
          <p:cNvSpPr/>
          <p:nvPr/>
        </p:nvSpPr>
        <p:spPr>
          <a:xfrm>
            <a:off x="864037" y="937915"/>
            <a:ext cx="6172200" cy="771525"/>
          </a:xfrm>
          <a:prstGeom prst="rect">
            <a:avLst/>
          </a:prstGeom>
          <a:noFill/>
          <a:ln/>
        </p:spPr>
        <p:txBody>
          <a:bodyPr wrap="none" rtlCol="0" anchor="t"/>
          <a:lstStyle/>
          <a:p>
            <a:pPr marL="0" indent="0">
              <a:lnSpc>
                <a:spcPts val="6075"/>
              </a:lnSpc>
              <a:buNone/>
            </a:pPr>
            <a:r>
              <a:rPr lang="en-US" sz="4860" b="1" dirty="0">
                <a:solidFill>
                  <a:srgbClr val="F5F0F0"/>
                </a:solidFill>
                <a:latin typeface="Arial" panose="020B0604020202020204" pitchFamily="34" charset="0"/>
                <a:ea typeface="Asar" pitchFamily="34" charset="-122"/>
                <a:cs typeface="Arial" panose="020B0604020202020204" pitchFamily="34" charset="0"/>
              </a:rPr>
              <a:t>Future Work</a:t>
            </a:r>
            <a:endParaRPr lang="en-US" sz="4860" b="1" dirty="0">
              <a:latin typeface="Arial" panose="020B0604020202020204" pitchFamily="34" charset="0"/>
              <a:cs typeface="Arial" panose="020B0604020202020204" pitchFamily="34" charset="0"/>
            </a:endParaRPr>
          </a:p>
        </p:txBody>
      </p:sp>
      <p:sp>
        <p:nvSpPr>
          <p:cNvPr id="6" name="Text 2"/>
          <p:cNvSpPr/>
          <p:nvPr/>
        </p:nvSpPr>
        <p:spPr>
          <a:xfrm>
            <a:off x="864037" y="2272457"/>
            <a:ext cx="7898963" cy="5354042"/>
          </a:xfrm>
          <a:prstGeom prst="rect">
            <a:avLst/>
          </a:prstGeom>
          <a:noFill/>
          <a:ln/>
        </p:spPr>
        <p:txBody>
          <a:bodyPr wrap="square" rtlCol="0" anchor="t"/>
          <a:lstStyle/>
          <a:p>
            <a:pPr>
              <a:lnSpc>
                <a:spcPts val="3110"/>
              </a:lnSpc>
            </a:pPr>
            <a:r>
              <a:rPr lang="en-US" sz="2800" b="1" dirty="0">
                <a:solidFill>
                  <a:srgbClr val="00B0F0"/>
                </a:solidFill>
                <a:latin typeface="Arial" panose="020B0604020202020204" pitchFamily="34" charset="0"/>
                <a:ea typeface="Asar" pitchFamily="34" charset="-122"/>
                <a:cs typeface="Arial" panose="020B0604020202020204" pitchFamily="34" charset="0"/>
              </a:rPr>
              <a:t>Improving Accuracy and Speed:</a:t>
            </a:r>
          </a:p>
          <a:p>
            <a:pPr>
              <a:lnSpc>
                <a:spcPts val="3110"/>
              </a:lnSpc>
            </a:pPr>
            <a:r>
              <a:rPr lang="en-US" sz="2000" dirty="0">
                <a:solidFill>
                  <a:srgbClr val="E2E6E9"/>
                </a:solidFill>
                <a:ea typeface="Asar" pitchFamily="34" charset="-122"/>
                <a:cs typeface="Asar" pitchFamily="34" charset="-120"/>
              </a:rPr>
              <a:t>Experiment with different machine learning models.</a:t>
            </a:r>
          </a:p>
          <a:p>
            <a:pPr>
              <a:lnSpc>
                <a:spcPts val="3110"/>
              </a:lnSpc>
            </a:pPr>
            <a:r>
              <a:rPr lang="en-US" sz="2000" dirty="0">
                <a:solidFill>
                  <a:srgbClr val="E2E6E9"/>
                </a:solidFill>
                <a:ea typeface="Asar" pitchFamily="34" charset="-122"/>
                <a:cs typeface="Asar" pitchFamily="34" charset="-120"/>
              </a:rPr>
              <a:t>Optimize code and hardware (e.g., using GPUs).</a:t>
            </a:r>
          </a:p>
          <a:p>
            <a:pPr>
              <a:lnSpc>
                <a:spcPts val="3110"/>
              </a:lnSpc>
            </a:pPr>
            <a:endParaRPr lang="en-US" sz="1944" dirty="0">
              <a:solidFill>
                <a:srgbClr val="E2E6E9"/>
              </a:solidFill>
              <a:ea typeface="Asar" pitchFamily="34" charset="-122"/>
              <a:cs typeface="Asar" pitchFamily="34" charset="-120"/>
            </a:endParaRPr>
          </a:p>
          <a:p>
            <a:pPr>
              <a:lnSpc>
                <a:spcPts val="3110"/>
              </a:lnSpc>
            </a:pPr>
            <a:r>
              <a:rPr lang="en-US" sz="2800" b="1" dirty="0">
                <a:solidFill>
                  <a:srgbClr val="00B0F0"/>
                </a:solidFill>
                <a:latin typeface="Arial" panose="020B0604020202020204" pitchFamily="34" charset="0"/>
                <a:ea typeface="Asar" pitchFamily="34" charset="-122"/>
                <a:cs typeface="Arial" panose="020B0604020202020204" pitchFamily="34" charset="0"/>
              </a:rPr>
              <a:t>Expanding to Multimodal Emotion Detection:</a:t>
            </a:r>
          </a:p>
          <a:p>
            <a:pPr>
              <a:lnSpc>
                <a:spcPts val="3110"/>
              </a:lnSpc>
            </a:pPr>
            <a:r>
              <a:rPr lang="en-US" sz="2000" dirty="0">
                <a:solidFill>
                  <a:srgbClr val="E2E6E9"/>
                </a:solidFill>
                <a:ea typeface="Asar" pitchFamily="34" charset="-122"/>
                <a:cs typeface="Asar" pitchFamily="34" charset="-120"/>
              </a:rPr>
              <a:t>Combine with voice tone and body language for more accurate detection.</a:t>
            </a:r>
          </a:p>
          <a:p>
            <a:pPr>
              <a:lnSpc>
                <a:spcPts val="3110"/>
              </a:lnSpc>
            </a:pPr>
            <a:endParaRPr lang="en-US" sz="1944" dirty="0">
              <a:solidFill>
                <a:srgbClr val="E2E6E9"/>
              </a:solidFill>
              <a:ea typeface="Asar" pitchFamily="34" charset="-122"/>
              <a:cs typeface="Asar" pitchFamily="34" charset="-120"/>
            </a:endParaRPr>
          </a:p>
          <a:p>
            <a:pPr>
              <a:lnSpc>
                <a:spcPts val="3110"/>
              </a:lnSpc>
            </a:pPr>
            <a:r>
              <a:rPr lang="en-US" sz="2800" b="1" dirty="0">
                <a:solidFill>
                  <a:srgbClr val="00B0F0"/>
                </a:solidFill>
                <a:latin typeface="Arial" panose="020B0604020202020204" pitchFamily="34" charset="0"/>
                <a:ea typeface="Asar" pitchFamily="34" charset="-122"/>
                <a:cs typeface="Arial" panose="020B0604020202020204" pitchFamily="34" charset="0"/>
              </a:rPr>
              <a:t>Cross-Platform Compatibility:</a:t>
            </a:r>
          </a:p>
          <a:p>
            <a:pPr>
              <a:lnSpc>
                <a:spcPts val="3110"/>
              </a:lnSpc>
            </a:pPr>
            <a:r>
              <a:rPr lang="en-US" sz="2000" dirty="0">
                <a:solidFill>
                  <a:srgbClr val="E2E6E9"/>
                </a:solidFill>
                <a:ea typeface="Asar" pitchFamily="34" charset="-122"/>
                <a:cs typeface="Asar" pitchFamily="34" charset="-120"/>
              </a:rPr>
              <a:t>Develop mobile and web versions of the system.</a:t>
            </a:r>
          </a:p>
          <a:p>
            <a:pPr>
              <a:lnSpc>
                <a:spcPts val="3110"/>
              </a:lnSpc>
            </a:pPr>
            <a:endParaRPr lang="en-US" sz="1944" dirty="0">
              <a:solidFill>
                <a:srgbClr val="E2E6E9"/>
              </a:solidFill>
              <a:ea typeface="Asar" pitchFamily="34" charset="-122"/>
              <a:cs typeface="Asar" pitchFamily="34" charset="-120"/>
            </a:endParaRPr>
          </a:p>
          <a:p>
            <a:pPr>
              <a:lnSpc>
                <a:spcPts val="3110"/>
              </a:lnSpc>
            </a:pPr>
            <a:r>
              <a:rPr lang="en-US" sz="2800" b="1" dirty="0">
                <a:solidFill>
                  <a:srgbClr val="00B0F0"/>
                </a:solidFill>
                <a:latin typeface="Arial" panose="020B0604020202020204" pitchFamily="34" charset="0"/>
                <a:ea typeface="Asar" pitchFamily="34" charset="-122"/>
                <a:cs typeface="Arial" panose="020B0604020202020204" pitchFamily="34" charset="0"/>
              </a:rPr>
              <a:t>Ethical Considerations:</a:t>
            </a:r>
          </a:p>
          <a:p>
            <a:pPr>
              <a:lnSpc>
                <a:spcPts val="3110"/>
              </a:lnSpc>
            </a:pPr>
            <a:r>
              <a:rPr lang="en-US" sz="2000" dirty="0">
                <a:solidFill>
                  <a:srgbClr val="E2E6E9"/>
                </a:solidFill>
                <a:ea typeface="Asar" pitchFamily="34" charset="-122"/>
                <a:cs typeface="Asar" pitchFamily="34" charset="-120"/>
              </a:rPr>
              <a:t>Ensure user consent and data privacy.</a:t>
            </a:r>
          </a:p>
          <a:p>
            <a:pPr marL="0" indent="0">
              <a:lnSpc>
                <a:spcPts val="3110"/>
              </a:lnSpc>
              <a:buNone/>
            </a:pPr>
            <a:endParaRPr lang="en-US" sz="1944" dirty="0">
              <a:solidFill>
                <a:srgbClr val="E2E6E9"/>
              </a:solidFill>
              <a:ea typeface="Asar" pitchFamily="34" charset="-122"/>
              <a:cs typeface="Asar" pitchFamily="34" charset="-120"/>
            </a:endParaRPr>
          </a:p>
          <a:p>
            <a:pPr marL="0" indent="0">
              <a:lnSpc>
                <a:spcPts val="3110"/>
              </a:lnSpc>
              <a:buNone/>
            </a:pPr>
            <a:endParaRPr lang="en-US" sz="1944"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8250" y="5328068"/>
            <a:ext cx="5772150" cy="2945982"/>
          </a:xfrm>
          <a:prstGeom prst="rect">
            <a:avLst/>
          </a:prstGeom>
        </p:spPr>
      </p:pic>
    </p:spTree>
    <p:extLst>
      <p:ext uri="{BB962C8B-B14F-4D97-AF65-F5344CB8AC3E}">
        <p14:creationId xmlns:p14="http://schemas.microsoft.com/office/powerpoint/2010/main" val="254449702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5" name="Text 1"/>
          <p:cNvSpPr/>
          <p:nvPr/>
        </p:nvSpPr>
        <p:spPr>
          <a:xfrm>
            <a:off x="2413437" y="3495674"/>
            <a:ext cx="6172200" cy="771525"/>
          </a:xfrm>
          <a:prstGeom prst="rect">
            <a:avLst/>
          </a:prstGeom>
          <a:noFill/>
          <a:ln/>
        </p:spPr>
        <p:txBody>
          <a:bodyPr wrap="none" rtlCol="0" anchor="t"/>
          <a:lstStyle/>
          <a:p>
            <a:pPr marL="0" indent="0">
              <a:lnSpc>
                <a:spcPts val="6075"/>
              </a:lnSpc>
              <a:buNone/>
            </a:pPr>
            <a:r>
              <a:rPr lang="en-US" sz="6600" b="1" dirty="0">
                <a:solidFill>
                  <a:srgbClr val="F5F0F0"/>
                </a:solidFill>
                <a:latin typeface="Algerian" panose="04020705040A02060702" pitchFamily="82" charset="0"/>
                <a:ea typeface="Asar" pitchFamily="34" charset="-122"/>
                <a:cs typeface="Arial" panose="020B0604020202020204" pitchFamily="34" charset="0"/>
              </a:rPr>
              <a:t>Thank You</a:t>
            </a:r>
            <a:endParaRPr lang="en-US" sz="6600" b="1" dirty="0">
              <a:latin typeface="Algerian" panose="04020705040A02060702" pitchFamily="82" charset="0"/>
              <a:cs typeface="Arial" panose="020B0604020202020204" pitchFamily="34"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8874" y="472446"/>
            <a:ext cx="5231526" cy="332072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0333" y="4265612"/>
            <a:ext cx="5190067" cy="3575380"/>
          </a:xfrm>
          <a:prstGeom prst="rect">
            <a:avLst/>
          </a:prstGeom>
        </p:spPr>
      </p:pic>
    </p:spTree>
    <p:extLst>
      <p:ext uri="{BB962C8B-B14F-4D97-AF65-F5344CB8AC3E}">
        <p14:creationId xmlns:p14="http://schemas.microsoft.com/office/powerpoint/2010/main" val="388429753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0" y="0"/>
            <a:ext cx="14659928" cy="8427363"/>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60" y="-197763"/>
            <a:ext cx="14630400" cy="2160270"/>
          </a:xfrm>
          <a:prstGeom prst="rect">
            <a:avLst/>
          </a:prstGeom>
        </p:spPr>
      </p:pic>
      <p:sp>
        <p:nvSpPr>
          <p:cNvPr id="5" name="Text 1"/>
          <p:cNvSpPr/>
          <p:nvPr/>
        </p:nvSpPr>
        <p:spPr>
          <a:xfrm>
            <a:off x="3024068" y="647700"/>
            <a:ext cx="4320540" cy="853797"/>
          </a:xfrm>
          <a:prstGeom prst="rect">
            <a:avLst/>
          </a:prstGeom>
          <a:noFill/>
          <a:ln/>
        </p:spPr>
        <p:txBody>
          <a:bodyPr wrap="none" rtlCol="0" anchor="t"/>
          <a:lstStyle/>
          <a:p>
            <a:pPr marL="0" indent="0">
              <a:lnSpc>
                <a:spcPts val="4253"/>
              </a:lnSpc>
              <a:buNone/>
            </a:pPr>
            <a:r>
              <a:rPr lang="en-US" sz="4800" b="1" dirty="0">
                <a:solidFill>
                  <a:srgbClr val="F5F0F0"/>
                </a:solidFill>
                <a:latin typeface="Arial" panose="020B0604020202020204" pitchFamily="34" charset="0"/>
                <a:ea typeface="Asar" pitchFamily="34" charset="-122"/>
                <a:cs typeface="Arial" panose="020B0604020202020204" pitchFamily="34" charset="0"/>
              </a:rPr>
              <a:t>Introduction</a:t>
            </a:r>
            <a:endParaRPr lang="en-US" sz="4800" b="1" dirty="0">
              <a:latin typeface="Arial" panose="020B0604020202020204" pitchFamily="34" charset="0"/>
              <a:cs typeface="Arial" panose="020B0604020202020204" pitchFamily="34" charset="0"/>
            </a:endParaRPr>
          </a:p>
        </p:txBody>
      </p:sp>
      <p:sp>
        <p:nvSpPr>
          <p:cNvPr id="6" name="Text 2"/>
          <p:cNvSpPr/>
          <p:nvPr/>
        </p:nvSpPr>
        <p:spPr>
          <a:xfrm>
            <a:off x="3024068" y="1705492"/>
            <a:ext cx="8964732" cy="1817527"/>
          </a:xfrm>
          <a:prstGeom prst="rect">
            <a:avLst/>
          </a:prstGeom>
          <a:noFill/>
          <a:ln/>
        </p:spPr>
        <p:txBody>
          <a:bodyPr wrap="square" rtlCol="0" anchor="t"/>
          <a:lstStyle/>
          <a:p>
            <a:pPr marL="0" indent="0" algn="just">
              <a:lnSpc>
                <a:spcPts val="2177"/>
              </a:lnSpc>
              <a:buNone/>
            </a:pPr>
            <a:r>
              <a:rPr lang="en-US" dirty="0">
                <a:solidFill>
                  <a:srgbClr val="E2E6E9"/>
                </a:solidFill>
                <a:ea typeface="Asar" pitchFamily="34" charset="-122"/>
                <a:cs typeface="Asar" pitchFamily="34" charset="-120"/>
              </a:rPr>
              <a:t>Facial expressions are a fundamental aspect of human communication, conveying emotions and intentions often without the need for words. Recognizing and interpreting these expressions is crucial in various fields, from human-computer interaction to psychological studies and security systems. With the advent of artificial intelligence and advancements in computer vision, it has become possible to automate the process of facial expression recognition, leading to the development of systems that can analyse and understand human emotions in real-time.</a:t>
            </a:r>
            <a:endParaRPr lang="en-US" dirty="0"/>
          </a:p>
        </p:txBody>
      </p:sp>
      <p:sp>
        <p:nvSpPr>
          <p:cNvPr id="7" name="Shape 3"/>
          <p:cNvSpPr/>
          <p:nvPr/>
        </p:nvSpPr>
        <p:spPr>
          <a:xfrm>
            <a:off x="3060026" y="4213681"/>
            <a:ext cx="2745581" cy="3418284"/>
          </a:xfrm>
          <a:prstGeom prst="roundRect">
            <a:avLst>
              <a:gd name="adj" fmla="val 2644"/>
            </a:avLst>
          </a:prstGeom>
          <a:solidFill>
            <a:srgbClr val="003180"/>
          </a:solidFill>
          <a:ln w="7620">
            <a:solidFill>
              <a:srgbClr val="194A99"/>
            </a:solidFill>
            <a:prstDash val="solid"/>
          </a:ln>
        </p:spPr>
      </p:sp>
      <p:sp>
        <p:nvSpPr>
          <p:cNvPr id="8" name="Text 4"/>
          <p:cNvSpPr/>
          <p:nvPr/>
        </p:nvSpPr>
        <p:spPr>
          <a:xfrm>
            <a:off x="3204448" y="4382273"/>
            <a:ext cx="2384822" cy="539829"/>
          </a:xfrm>
          <a:prstGeom prst="rect">
            <a:avLst/>
          </a:prstGeom>
          <a:noFill/>
          <a:ln/>
        </p:spPr>
        <p:txBody>
          <a:bodyPr wrap="square" rtlCol="0" anchor="t"/>
          <a:lstStyle/>
          <a:p>
            <a:pPr marL="0" indent="0">
              <a:lnSpc>
                <a:spcPts val="2126"/>
              </a:lnSpc>
              <a:buNone/>
            </a:pPr>
            <a:r>
              <a:rPr lang="en-US" sz="1701" b="1" dirty="0">
                <a:solidFill>
                  <a:srgbClr val="E2E6E9"/>
                </a:solidFill>
                <a:latin typeface="Arial" panose="020B0604020202020204" pitchFamily="34" charset="0"/>
                <a:ea typeface="Asar" pitchFamily="34" charset="-122"/>
                <a:cs typeface="Arial" panose="020B0604020202020204" pitchFamily="34" charset="0"/>
              </a:rPr>
              <a:t>Human-Computer Interaction</a:t>
            </a:r>
            <a:endParaRPr lang="en-US" sz="1701" b="1" dirty="0">
              <a:latin typeface="Arial" panose="020B0604020202020204" pitchFamily="34" charset="0"/>
              <a:cs typeface="Arial" panose="020B0604020202020204" pitchFamily="34" charset="0"/>
            </a:endParaRPr>
          </a:p>
        </p:txBody>
      </p:sp>
      <p:sp>
        <p:nvSpPr>
          <p:cNvPr id="9" name="Text 5"/>
          <p:cNvSpPr/>
          <p:nvPr/>
        </p:nvSpPr>
        <p:spPr>
          <a:xfrm>
            <a:off x="3204448" y="5110023"/>
            <a:ext cx="2384822" cy="1936075"/>
          </a:xfrm>
          <a:prstGeom prst="rect">
            <a:avLst/>
          </a:prstGeom>
          <a:noFill/>
          <a:ln/>
        </p:spPr>
        <p:txBody>
          <a:bodyPr wrap="square" rtlCol="0" anchor="t"/>
          <a:lstStyle/>
          <a:p>
            <a:pPr marL="0" indent="0">
              <a:lnSpc>
                <a:spcPts val="2177"/>
              </a:lnSpc>
              <a:buNone/>
            </a:pPr>
            <a:r>
              <a:rPr lang="en-US" sz="1400" dirty="0">
                <a:solidFill>
                  <a:srgbClr val="E2E6E9"/>
                </a:solidFill>
                <a:ea typeface="Asar" pitchFamily="34" charset="-122"/>
                <a:cs typeface="Asar" pitchFamily="34" charset="-120"/>
              </a:rPr>
              <a:t>Facial expression recognition can enhance human-computer interaction by enabling systems to understand and respond to user emotions, creating more personalized and engaging experiences.</a:t>
            </a:r>
            <a:endParaRPr lang="en-US" sz="1400" dirty="0"/>
          </a:p>
        </p:txBody>
      </p:sp>
      <p:sp>
        <p:nvSpPr>
          <p:cNvPr id="10" name="Shape 6"/>
          <p:cNvSpPr/>
          <p:nvPr/>
        </p:nvSpPr>
        <p:spPr>
          <a:xfrm>
            <a:off x="5942409" y="4243068"/>
            <a:ext cx="2745581" cy="3418284"/>
          </a:xfrm>
          <a:prstGeom prst="roundRect">
            <a:avLst>
              <a:gd name="adj" fmla="val 2644"/>
            </a:avLst>
          </a:prstGeom>
          <a:solidFill>
            <a:srgbClr val="003180"/>
          </a:solidFill>
          <a:ln w="7620">
            <a:solidFill>
              <a:srgbClr val="194A99"/>
            </a:solidFill>
            <a:prstDash val="solid"/>
          </a:ln>
        </p:spPr>
      </p:sp>
      <p:sp>
        <p:nvSpPr>
          <p:cNvPr id="11" name="Text 7"/>
          <p:cNvSpPr/>
          <p:nvPr/>
        </p:nvSpPr>
        <p:spPr>
          <a:xfrm>
            <a:off x="6122789" y="4446467"/>
            <a:ext cx="2160270" cy="269915"/>
          </a:xfrm>
          <a:prstGeom prst="rect">
            <a:avLst/>
          </a:prstGeom>
          <a:noFill/>
          <a:ln/>
        </p:spPr>
        <p:txBody>
          <a:bodyPr wrap="none" rtlCol="0" anchor="t"/>
          <a:lstStyle/>
          <a:p>
            <a:pPr marL="0" indent="0">
              <a:lnSpc>
                <a:spcPts val="2126"/>
              </a:lnSpc>
              <a:buNone/>
            </a:pPr>
            <a:r>
              <a:rPr lang="en-US" sz="1701" b="1" dirty="0">
                <a:solidFill>
                  <a:srgbClr val="E2E6E9"/>
                </a:solidFill>
                <a:latin typeface="Arial" panose="020B0604020202020204" pitchFamily="34" charset="0"/>
                <a:ea typeface="Asar" pitchFamily="34" charset="-122"/>
                <a:cs typeface="Arial" panose="020B0604020202020204" pitchFamily="34" charset="0"/>
              </a:rPr>
              <a:t>Psychological Studies</a:t>
            </a:r>
            <a:endParaRPr lang="en-US" sz="1701" b="1" dirty="0">
              <a:latin typeface="Arial" panose="020B0604020202020204" pitchFamily="34" charset="0"/>
              <a:cs typeface="Arial" panose="020B0604020202020204" pitchFamily="34" charset="0"/>
            </a:endParaRPr>
          </a:p>
        </p:txBody>
      </p:sp>
      <p:sp>
        <p:nvSpPr>
          <p:cNvPr id="12" name="Text 8"/>
          <p:cNvSpPr/>
          <p:nvPr/>
        </p:nvSpPr>
        <p:spPr>
          <a:xfrm>
            <a:off x="6175653" y="5093076"/>
            <a:ext cx="2219047" cy="1659493"/>
          </a:xfrm>
          <a:prstGeom prst="rect">
            <a:avLst/>
          </a:prstGeom>
          <a:noFill/>
          <a:ln/>
        </p:spPr>
        <p:txBody>
          <a:bodyPr wrap="square" rtlCol="0" anchor="t"/>
          <a:lstStyle/>
          <a:p>
            <a:pPr marL="0" indent="0">
              <a:lnSpc>
                <a:spcPts val="2177"/>
              </a:lnSpc>
              <a:buNone/>
            </a:pPr>
            <a:r>
              <a:rPr lang="en-US" sz="1400" dirty="0">
                <a:solidFill>
                  <a:srgbClr val="E2E6E9"/>
                </a:solidFill>
                <a:ea typeface="Asar" pitchFamily="34" charset="-122"/>
                <a:cs typeface="Asar" pitchFamily="34" charset="-120"/>
              </a:rPr>
              <a:t>Researchers can use facial expression recognition to study human behavior, emotions, and social interactions, gaining valuable insights into the human psyche.</a:t>
            </a:r>
            <a:endParaRPr lang="en-US" sz="1400" dirty="0"/>
          </a:p>
        </p:txBody>
      </p:sp>
      <p:sp>
        <p:nvSpPr>
          <p:cNvPr id="13" name="Shape 9"/>
          <p:cNvSpPr/>
          <p:nvPr/>
        </p:nvSpPr>
        <p:spPr>
          <a:xfrm>
            <a:off x="8845213" y="4255768"/>
            <a:ext cx="2745581" cy="3418284"/>
          </a:xfrm>
          <a:prstGeom prst="roundRect">
            <a:avLst>
              <a:gd name="adj" fmla="val 2644"/>
            </a:avLst>
          </a:prstGeom>
          <a:solidFill>
            <a:srgbClr val="003180"/>
          </a:solidFill>
          <a:ln w="7620">
            <a:solidFill>
              <a:srgbClr val="194A99"/>
            </a:solidFill>
            <a:prstDash val="solid"/>
          </a:ln>
        </p:spPr>
      </p:sp>
      <p:sp>
        <p:nvSpPr>
          <p:cNvPr id="14" name="Text 10"/>
          <p:cNvSpPr/>
          <p:nvPr/>
        </p:nvSpPr>
        <p:spPr>
          <a:xfrm>
            <a:off x="9041130" y="4446466"/>
            <a:ext cx="2160270" cy="269915"/>
          </a:xfrm>
          <a:prstGeom prst="rect">
            <a:avLst/>
          </a:prstGeom>
          <a:noFill/>
          <a:ln/>
        </p:spPr>
        <p:txBody>
          <a:bodyPr wrap="none" rtlCol="0" anchor="t"/>
          <a:lstStyle/>
          <a:p>
            <a:pPr marL="0" indent="0">
              <a:lnSpc>
                <a:spcPts val="2126"/>
              </a:lnSpc>
              <a:buNone/>
            </a:pPr>
            <a:r>
              <a:rPr lang="en-US" sz="1701" b="1" dirty="0">
                <a:solidFill>
                  <a:srgbClr val="E2E6E9"/>
                </a:solidFill>
                <a:latin typeface="Arial" panose="020B0604020202020204" pitchFamily="34" charset="0"/>
                <a:ea typeface="Asar" pitchFamily="34" charset="-122"/>
                <a:cs typeface="Arial" panose="020B0604020202020204" pitchFamily="34" charset="0"/>
              </a:rPr>
              <a:t>Security Systems</a:t>
            </a:r>
            <a:endParaRPr lang="en-US" sz="1701" b="1" dirty="0">
              <a:latin typeface="Arial" panose="020B0604020202020204" pitchFamily="34" charset="0"/>
              <a:cs typeface="Arial" panose="020B0604020202020204" pitchFamily="34" charset="0"/>
            </a:endParaRPr>
          </a:p>
        </p:txBody>
      </p:sp>
      <p:sp>
        <p:nvSpPr>
          <p:cNvPr id="15" name="Text 11"/>
          <p:cNvSpPr/>
          <p:nvPr/>
        </p:nvSpPr>
        <p:spPr>
          <a:xfrm>
            <a:off x="9117449" y="5122463"/>
            <a:ext cx="2210951" cy="2268937"/>
          </a:xfrm>
          <a:prstGeom prst="rect">
            <a:avLst/>
          </a:prstGeom>
          <a:noFill/>
          <a:ln/>
        </p:spPr>
        <p:txBody>
          <a:bodyPr wrap="square" rtlCol="0" anchor="t"/>
          <a:lstStyle/>
          <a:p>
            <a:pPr marL="0" indent="0">
              <a:lnSpc>
                <a:spcPts val="2177"/>
              </a:lnSpc>
              <a:buNone/>
            </a:pPr>
            <a:r>
              <a:rPr lang="en-US" sz="1400" dirty="0">
                <a:solidFill>
                  <a:srgbClr val="E2E6E9"/>
                </a:solidFill>
                <a:ea typeface="Asar" pitchFamily="34" charset="-122"/>
                <a:cs typeface="Asar" pitchFamily="34" charset="-120"/>
              </a:rPr>
              <a:t>Facial expression recognition can be integrated into security </a:t>
            </a:r>
            <a:r>
              <a:rPr lang="en-US" sz="1600" dirty="0">
                <a:solidFill>
                  <a:srgbClr val="E2E6E9"/>
                </a:solidFill>
                <a:ea typeface="Asar" pitchFamily="34" charset="-122"/>
                <a:cs typeface="Asar" pitchFamily="34" charset="-120"/>
              </a:rPr>
              <a:t>systems</a:t>
            </a:r>
            <a:r>
              <a:rPr lang="en-US" sz="1400" dirty="0">
                <a:solidFill>
                  <a:srgbClr val="E2E6E9"/>
                </a:solidFill>
                <a:ea typeface="Asar" pitchFamily="34" charset="-122"/>
                <a:cs typeface="Asar" pitchFamily="34" charset="-120"/>
              </a:rPr>
              <a:t> to detect suspicious behavior, such as anger or fear, potentially preventing security breaches.</a:t>
            </a:r>
            <a:endParaRPr lang="en-US" sz="1400" dirty="0"/>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5" name="Text 1"/>
          <p:cNvSpPr/>
          <p:nvPr/>
        </p:nvSpPr>
        <p:spPr>
          <a:xfrm>
            <a:off x="1613337" y="3494087"/>
            <a:ext cx="6172200" cy="771525"/>
          </a:xfrm>
          <a:prstGeom prst="rect">
            <a:avLst/>
          </a:prstGeom>
          <a:noFill/>
          <a:ln/>
        </p:spPr>
        <p:txBody>
          <a:bodyPr wrap="none" rtlCol="0" anchor="t"/>
          <a:lstStyle/>
          <a:p>
            <a:pPr marL="0" indent="0">
              <a:lnSpc>
                <a:spcPts val="6075"/>
              </a:lnSpc>
              <a:buNone/>
            </a:pPr>
            <a:r>
              <a:rPr lang="en-US" sz="6600" b="1" dirty="0">
                <a:solidFill>
                  <a:srgbClr val="F5F0F0"/>
                </a:solidFill>
                <a:latin typeface="Bell MT" panose="02020503060305020303" pitchFamily="18" charset="0"/>
                <a:ea typeface="Asar" pitchFamily="34" charset="-122"/>
                <a:cs typeface="Arial" panose="020B0604020202020204" pitchFamily="34" charset="0"/>
              </a:rPr>
              <a:t>Any Question</a:t>
            </a:r>
            <a:endParaRPr lang="en-US" sz="6600" b="1" dirty="0">
              <a:latin typeface="Bell MT" panose="02020503060305020303" pitchFamily="18" charset="0"/>
              <a:cs typeface="Arial" panose="020B0604020202020204" pitchFamily="34"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0131" y="2294929"/>
            <a:ext cx="4724400" cy="2621178"/>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7143" r="169"/>
          <a:stretch/>
        </p:blipFill>
        <p:spPr>
          <a:xfrm>
            <a:off x="7880131" y="-30141"/>
            <a:ext cx="6750269" cy="2433819"/>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1767" t="5833" r="3032" b="7622"/>
          <a:stretch/>
        </p:blipFill>
        <p:spPr>
          <a:xfrm>
            <a:off x="7849771" y="4762500"/>
            <a:ext cx="6780629" cy="3467101"/>
          </a:xfrm>
          <a:prstGeom prst="rect">
            <a:avLst/>
          </a:prstGeom>
        </p:spPr>
      </p:pic>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l="51927" b="5620"/>
          <a:stretch/>
        </p:blipFill>
        <p:spPr>
          <a:xfrm>
            <a:off x="12248635" y="2408249"/>
            <a:ext cx="2318849" cy="2354252"/>
          </a:xfrm>
          <a:prstGeom prst="rect">
            <a:avLst/>
          </a:prstGeom>
        </p:spPr>
      </p:pic>
    </p:spTree>
    <p:extLst>
      <p:ext uri="{BB962C8B-B14F-4D97-AF65-F5344CB8AC3E}">
        <p14:creationId xmlns:p14="http://schemas.microsoft.com/office/powerpoint/2010/main" val="326940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85029" y="629007"/>
            <a:ext cx="6172200" cy="771525"/>
          </a:xfrm>
          <a:prstGeom prst="rect">
            <a:avLst/>
          </a:prstGeom>
          <a:noFill/>
          <a:ln/>
        </p:spPr>
        <p:txBody>
          <a:bodyPr wrap="none" rtlCol="0" anchor="t"/>
          <a:lstStyle/>
          <a:p>
            <a:pPr marL="0" indent="0">
              <a:lnSpc>
                <a:spcPts val="6075"/>
              </a:lnSpc>
              <a:buNone/>
            </a:pPr>
            <a:r>
              <a:rPr lang="en-US" sz="4800" b="1" dirty="0">
                <a:solidFill>
                  <a:srgbClr val="F5F0F0"/>
                </a:solidFill>
                <a:latin typeface="Arial" panose="020B0604020202020204" pitchFamily="34" charset="0"/>
                <a:ea typeface="Asar" pitchFamily="34" charset="-122"/>
                <a:cs typeface="Arial" panose="020B0604020202020204" pitchFamily="34" charset="0"/>
              </a:rPr>
              <a:t>About Us</a:t>
            </a:r>
            <a:endParaRPr lang="en-US" sz="4800" b="1" dirty="0">
              <a:latin typeface="Arial" panose="020B0604020202020204" pitchFamily="34" charset="0"/>
              <a:cs typeface="Arial" panose="020B0604020202020204" pitchFamily="34" charset="0"/>
            </a:endParaRPr>
          </a:p>
        </p:txBody>
      </p:sp>
      <p:sp>
        <p:nvSpPr>
          <p:cNvPr id="5" name="Text 2"/>
          <p:cNvSpPr/>
          <p:nvPr/>
        </p:nvSpPr>
        <p:spPr>
          <a:xfrm>
            <a:off x="1185029" y="1821537"/>
            <a:ext cx="12260223" cy="790099"/>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The Real-Time Emotion Detection project is the result of collaborative efforts by Ayesha Asghar and Muhammad Ali, both students who are passionate about applying their technical skills to real-world applications.</a:t>
            </a:r>
            <a:endParaRPr lang="en-US" sz="1944" dirty="0"/>
          </a:p>
        </p:txBody>
      </p:sp>
      <p:sp>
        <p:nvSpPr>
          <p:cNvPr id="6" name="Text 3"/>
          <p:cNvSpPr/>
          <p:nvPr/>
        </p:nvSpPr>
        <p:spPr>
          <a:xfrm>
            <a:off x="1185029" y="3594616"/>
            <a:ext cx="3086100" cy="385763"/>
          </a:xfrm>
          <a:prstGeom prst="rect">
            <a:avLst/>
          </a:prstGeom>
          <a:noFill/>
          <a:ln/>
        </p:spPr>
        <p:txBody>
          <a:bodyPr wrap="none" rtlCol="0" anchor="t"/>
          <a:lstStyle/>
          <a:p>
            <a:pPr marL="0" indent="0">
              <a:lnSpc>
                <a:spcPts val="3038"/>
              </a:lnSpc>
              <a:buNone/>
            </a:pPr>
            <a:r>
              <a:rPr lang="en-US" sz="2430" b="1" dirty="0">
                <a:solidFill>
                  <a:srgbClr val="F5F0F0"/>
                </a:solidFill>
                <a:latin typeface="Arial" panose="020B0604020202020204" pitchFamily="34" charset="0"/>
                <a:ea typeface="Asar" pitchFamily="34" charset="-122"/>
                <a:cs typeface="Arial" panose="020B0604020202020204" pitchFamily="34" charset="0"/>
              </a:rPr>
              <a:t>Ayesha Asghar</a:t>
            </a:r>
            <a:endParaRPr lang="en-US" sz="2430" b="1" dirty="0">
              <a:latin typeface="Arial" panose="020B0604020202020204" pitchFamily="34" charset="0"/>
              <a:cs typeface="Arial" panose="020B0604020202020204" pitchFamily="34" charset="0"/>
            </a:endParaRPr>
          </a:p>
        </p:txBody>
      </p:sp>
      <p:sp>
        <p:nvSpPr>
          <p:cNvPr id="7" name="Text 4"/>
          <p:cNvSpPr/>
          <p:nvPr/>
        </p:nvSpPr>
        <p:spPr>
          <a:xfrm>
            <a:off x="1185029" y="4227195"/>
            <a:ext cx="5828943" cy="2765346"/>
          </a:xfrm>
          <a:prstGeom prst="rect">
            <a:avLst/>
          </a:prstGeom>
          <a:noFill/>
          <a:ln/>
        </p:spPr>
        <p:txBody>
          <a:bodyPr wrap="square" rtlCol="0" anchor="t"/>
          <a:lstStyle/>
          <a:p>
            <a:pPr marL="0" indent="0" algn="just">
              <a:lnSpc>
                <a:spcPts val="3110"/>
              </a:lnSpc>
              <a:buNone/>
            </a:pPr>
            <a:r>
              <a:rPr lang="en-US" sz="1944" dirty="0">
                <a:solidFill>
                  <a:srgbClr val="E2E6E9"/>
                </a:solidFill>
                <a:ea typeface="Asar" pitchFamily="34" charset="-122"/>
                <a:cs typeface="Asar" pitchFamily="34" charset="-120"/>
              </a:rPr>
              <a:t>Ayesha is a graduate in Statistics from Quaid-e-Azam University. She has a keen interest in exploring the intersection of data analysis and technology, particularly in the area of human-computer interaction. Ayesha is committed to leveraging her academic knowledge to contribute to projects that enhance human experience through technology.</a:t>
            </a:r>
            <a:endParaRPr lang="en-US" sz="1944" dirty="0"/>
          </a:p>
        </p:txBody>
      </p:sp>
      <p:sp>
        <p:nvSpPr>
          <p:cNvPr id="8" name="Text 5"/>
          <p:cNvSpPr/>
          <p:nvPr/>
        </p:nvSpPr>
        <p:spPr>
          <a:xfrm>
            <a:off x="7623810" y="3594616"/>
            <a:ext cx="3086100" cy="385763"/>
          </a:xfrm>
          <a:prstGeom prst="rect">
            <a:avLst/>
          </a:prstGeom>
          <a:noFill/>
          <a:ln/>
        </p:spPr>
        <p:txBody>
          <a:bodyPr wrap="none" rtlCol="0" anchor="t"/>
          <a:lstStyle/>
          <a:p>
            <a:pPr marL="0" indent="0">
              <a:lnSpc>
                <a:spcPts val="3038"/>
              </a:lnSpc>
              <a:buNone/>
            </a:pPr>
            <a:r>
              <a:rPr lang="en-US" sz="2430" b="1" dirty="0">
                <a:solidFill>
                  <a:srgbClr val="F5F0F0"/>
                </a:solidFill>
                <a:latin typeface="Arial" panose="020B0604020202020204" pitchFamily="34" charset="0"/>
                <a:ea typeface="Asar" pitchFamily="34" charset="-122"/>
                <a:cs typeface="Arial" panose="020B0604020202020204" pitchFamily="34" charset="0"/>
              </a:rPr>
              <a:t>Muhammad Ali</a:t>
            </a:r>
            <a:endParaRPr lang="en-US" sz="2430" b="1" dirty="0">
              <a:latin typeface="Arial" panose="020B0604020202020204" pitchFamily="34" charset="0"/>
              <a:cs typeface="Arial" panose="020B0604020202020204" pitchFamily="34" charset="0"/>
            </a:endParaRPr>
          </a:p>
        </p:txBody>
      </p:sp>
      <p:sp>
        <p:nvSpPr>
          <p:cNvPr id="9" name="Text 6"/>
          <p:cNvSpPr/>
          <p:nvPr/>
        </p:nvSpPr>
        <p:spPr>
          <a:xfrm>
            <a:off x="7623810" y="4227195"/>
            <a:ext cx="5828943" cy="2370296"/>
          </a:xfrm>
          <a:prstGeom prst="rect">
            <a:avLst/>
          </a:prstGeom>
          <a:noFill/>
          <a:ln/>
        </p:spPr>
        <p:txBody>
          <a:bodyPr wrap="square" rtlCol="0" anchor="t"/>
          <a:lstStyle/>
          <a:p>
            <a:pPr marL="0" indent="0" algn="just">
              <a:lnSpc>
                <a:spcPts val="3110"/>
              </a:lnSpc>
              <a:buNone/>
            </a:pPr>
            <a:r>
              <a:rPr lang="en-US" sz="1944" dirty="0">
                <a:solidFill>
                  <a:srgbClr val="E2E6E9"/>
                </a:solidFill>
                <a:ea typeface="Asar" pitchFamily="34" charset="-122"/>
                <a:cs typeface="Asar" pitchFamily="34" charset="-120"/>
              </a:rPr>
              <a:t>Muhammad Ali is a recent graduate from the </a:t>
            </a:r>
            <a:r>
              <a:rPr lang="en-US" sz="1944" dirty="0" err="1">
                <a:solidFill>
                  <a:srgbClr val="E2E6E9"/>
                </a:solidFill>
                <a:ea typeface="Asar" pitchFamily="34" charset="-122"/>
                <a:cs typeface="Asar" pitchFamily="34" charset="-120"/>
              </a:rPr>
              <a:t>Alhamd</a:t>
            </a:r>
            <a:r>
              <a:rPr lang="en-US" sz="1944" dirty="0">
                <a:solidFill>
                  <a:srgbClr val="E2E6E9"/>
                </a:solidFill>
                <a:ea typeface="Asar" pitchFamily="34" charset="-122"/>
                <a:cs typeface="Asar" pitchFamily="34" charset="-120"/>
              </a:rPr>
              <a:t> Islamic University. With a solid background in computer science, he is eager to apply his programming skills to innovative projects. His enthusiasm for developing practical solutions that address everyday challenges is evident in his work on this project.</a:t>
            </a:r>
            <a:endParaRPr lang="en-US" sz="1944" dirty="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141810"/>
            <a:ext cx="6172200" cy="771525"/>
          </a:xfrm>
          <a:prstGeom prst="rect">
            <a:avLst/>
          </a:prstGeom>
          <a:noFill/>
          <a:ln/>
        </p:spPr>
        <p:txBody>
          <a:bodyPr wrap="none" rtlCol="0" anchor="t"/>
          <a:lstStyle/>
          <a:p>
            <a:pPr marL="0" indent="0">
              <a:lnSpc>
                <a:spcPts val="6075"/>
              </a:lnSpc>
              <a:buNone/>
            </a:pPr>
            <a:r>
              <a:rPr lang="en-US" sz="4860" b="1" dirty="0">
                <a:solidFill>
                  <a:srgbClr val="F5F0F0"/>
                </a:solidFill>
                <a:latin typeface="Arial" panose="020B0604020202020204" pitchFamily="34" charset="0"/>
                <a:ea typeface="Asar" pitchFamily="34" charset="-122"/>
                <a:cs typeface="Arial" panose="020B0604020202020204" pitchFamily="34" charset="0"/>
              </a:rPr>
              <a:t>Objective</a:t>
            </a:r>
            <a:endParaRPr lang="en-US" sz="4860" b="1" dirty="0">
              <a:latin typeface="Arial" panose="020B0604020202020204" pitchFamily="34" charset="0"/>
              <a:cs typeface="Arial" panose="020B0604020202020204" pitchFamily="34" charset="0"/>
            </a:endParaRPr>
          </a:p>
        </p:txBody>
      </p:sp>
      <p:sp>
        <p:nvSpPr>
          <p:cNvPr id="6" name="Text 2"/>
          <p:cNvSpPr/>
          <p:nvPr/>
        </p:nvSpPr>
        <p:spPr>
          <a:xfrm>
            <a:off x="864037" y="2907983"/>
            <a:ext cx="7415927" cy="3555444"/>
          </a:xfrm>
          <a:prstGeom prst="rect">
            <a:avLst/>
          </a:prstGeom>
          <a:noFill/>
          <a:ln/>
        </p:spPr>
        <p:txBody>
          <a:bodyPr wrap="square" rtlCol="0" anchor="t"/>
          <a:lstStyle/>
          <a:p>
            <a:pPr marL="0" indent="0" algn="just">
              <a:lnSpc>
                <a:spcPts val="3110"/>
              </a:lnSpc>
              <a:buNone/>
            </a:pPr>
            <a:r>
              <a:rPr lang="en-US" sz="1944" dirty="0">
                <a:solidFill>
                  <a:srgbClr val="E2E6E9"/>
                </a:solidFill>
                <a:ea typeface="Asar" pitchFamily="34" charset="-122"/>
                <a:cs typeface="Asar" pitchFamily="34" charset="-120"/>
              </a:rPr>
              <a:t>The objective of this code is to create a real-time emotion detection system that captures live video from a webcam, detects human faces within each video frame, and analyzes the detected faces to determine the dominant emotion. The system then displays the identified emotions on the video feed, along with visual indicators (rectangles) around the detected faces. This technology aims to provide insights into the emotional states of individuals in real-time, with potential applications in fields like security, customer service, and entertainment.</a:t>
            </a:r>
            <a:endParaRPr lang="en-US" sz="1944" dirty="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2700" y="-138471"/>
            <a:ext cx="14770100" cy="9041605"/>
          </a:xfrm>
          <a:prstGeom prst="rect">
            <a:avLst/>
          </a:prstGeom>
          <a:solidFill>
            <a:srgbClr val="09151A">
              <a:alpha val="75000"/>
            </a:srgbClr>
          </a:solidFill>
          <a:ln/>
        </p:spPr>
      </p:sp>
      <p:sp>
        <p:nvSpPr>
          <p:cNvPr id="4" name="Text 1"/>
          <p:cNvSpPr/>
          <p:nvPr/>
        </p:nvSpPr>
        <p:spPr>
          <a:xfrm rot="16200000">
            <a:off x="-905312" y="3727587"/>
            <a:ext cx="4320540" cy="540068"/>
          </a:xfrm>
          <a:prstGeom prst="rect">
            <a:avLst/>
          </a:prstGeom>
          <a:noFill/>
          <a:ln/>
        </p:spPr>
        <p:txBody>
          <a:bodyPr wrap="none" rtlCol="0" anchor="t"/>
          <a:lstStyle/>
          <a:p>
            <a:pPr marL="0" indent="0">
              <a:lnSpc>
                <a:spcPts val="4253"/>
              </a:lnSpc>
              <a:buNone/>
            </a:pPr>
            <a:r>
              <a:rPr lang="en-US" sz="4400" b="1" dirty="0">
                <a:solidFill>
                  <a:srgbClr val="F5F0F0"/>
                </a:solidFill>
                <a:latin typeface="Arial" panose="020B0604020202020204" pitchFamily="34" charset="0"/>
                <a:ea typeface="Asar" pitchFamily="34" charset="-122"/>
                <a:cs typeface="Arial" panose="020B0604020202020204" pitchFamily="34" charset="0"/>
              </a:rPr>
              <a:t>Methodologies</a:t>
            </a:r>
            <a:endParaRPr lang="en-US" sz="4400" b="1" dirty="0">
              <a:latin typeface="Arial" panose="020B0604020202020204" pitchFamily="34" charset="0"/>
              <a:cs typeface="Arial" panose="020B0604020202020204" pitchFamily="34" charset="0"/>
            </a:endParaRPr>
          </a:p>
        </p:txBody>
      </p:sp>
      <p:sp>
        <p:nvSpPr>
          <p:cNvPr id="5" name="Text 2"/>
          <p:cNvSpPr/>
          <p:nvPr/>
        </p:nvSpPr>
        <p:spPr>
          <a:xfrm>
            <a:off x="2829638" y="544592"/>
            <a:ext cx="8981361" cy="553164"/>
          </a:xfrm>
          <a:prstGeom prst="rect">
            <a:avLst/>
          </a:prstGeom>
          <a:noFill/>
          <a:ln/>
        </p:spPr>
        <p:txBody>
          <a:bodyPr wrap="square" rtlCol="0" anchor="t"/>
          <a:lstStyle/>
          <a:p>
            <a:pPr marL="0" indent="0" algn="just">
              <a:lnSpc>
                <a:spcPts val="2177"/>
              </a:lnSpc>
              <a:buNone/>
            </a:pPr>
            <a:r>
              <a:rPr lang="en-US" sz="1600" dirty="0">
                <a:solidFill>
                  <a:srgbClr val="E2E6E9"/>
                </a:solidFill>
                <a:ea typeface="Asar" pitchFamily="34" charset="-122"/>
                <a:cs typeface="Asar" pitchFamily="34" charset="-120"/>
              </a:rPr>
              <a:t>The development of the Facial Impression Recognition System followed a structured methodology, encompassing research, environment setup, model training and testing, implementation, and evaluation.</a:t>
            </a:r>
            <a:endParaRPr lang="en-US" sz="1600" dirty="0"/>
          </a:p>
        </p:txBody>
      </p:sp>
      <p:sp>
        <p:nvSpPr>
          <p:cNvPr id="6" name="Shape 3"/>
          <p:cNvSpPr/>
          <p:nvPr/>
        </p:nvSpPr>
        <p:spPr>
          <a:xfrm>
            <a:off x="7239654" y="1403508"/>
            <a:ext cx="22860" cy="6928009"/>
          </a:xfrm>
          <a:prstGeom prst="roundRect">
            <a:avLst>
              <a:gd name="adj" fmla="val 317520"/>
            </a:avLst>
          </a:prstGeom>
          <a:solidFill>
            <a:srgbClr val="194A99"/>
          </a:solidFill>
          <a:ln/>
        </p:spPr>
      </p:sp>
      <p:sp>
        <p:nvSpPr>
          <p:cNvPr id="7" name="Shape 4"/>
          <p:cNvSpPr/>
          <p:nvPr/>
        </p:nvSpPr>
        <p:spPr>
          <a:xfrm>
            <a:off x="6607344" y="2148225"/>
            <a:ext cx="604837" cy="22860"/>
          </a:xfrm>
          <a:prstGeom prst="roundRect">
            <a:avLst>
              <a:gd name="adj" fmla="val 317520"/>
            </a:avLst>
          </a:prstGeom>
          <a:solidFill>
            <a:srgbClr val="194A99"/>
          </a:solidFill>
          <a:ln/>
        </p:spPr>
      </p:sp>
      <p:sp>
        <p:nvSpPr>
          <p:cNvPr id="8" name="Shape 5"/>
          <p:cNvSpPr/>
          <p:nvPr/>
        </p:nvSpPr>
        <p:spPr>
          <a:xfrm>
            <a:off x="7120711" y="1999119"/>
            <a:ext cx="388739" cy="388739"/>
          </a:xfrm>
          <a:prstGeom prst="roundRect">
            <a:avLst>
              <a:gd name="adj" fmla="val 18672"/>
            </a:avLst>
          </a:prstGeom>
          <a:solidFill>
            <a:srgbClr val="003180"/>
          </a:solidFill>
          <a:ln w="7620">
            <a:solidFill>
              <a:srgbClr val="194A99"/>
            </a:solidFill>
            <a:prstDash val="solid"/>
          </a:ln>
        </p:spPr>
        <p:txBody>
          <a:bodyPr/>
          <a:lstStyle/>
          <a:p>
            <a:r>
              <a:rPr lang="en-US" sz="2000" b="1" dirty="0">
                <a:solidFill>
                  <a:srgbClr val="E2E6E9"/>
                </a:solidFill>
                <a:latin typeface="Asar" pitchFamily="34" charset="0"/>
                <a:ea typeface="Asar" pitchFamily="34" charset="-122"/>
                <a:cs typeface="Asar" pitchFamily="34" charset="-120"/>
              </a:rPr>
              <a:t>1</a:t>
            </a:r>
            <a:endParaRPr lang="en-US" sz="2000" b="1" dirty="0"/>
          </a:p>
          <a:p>
            <a:endParaRPr lang="en-US" sz="2000" b="1" dirty="0"/>
          </a:p>
        </p:txBody>
      </p:sp>
      <p:sp>
        <p:nvSpPr>
          <p:cNvPr id="9" name="Text 6"/>
          <p:cNvSpPr/>
          <p:nvPr/>
        </p:nvSpPr>
        <p:spPr>
          <a:xfrm>
            <a:off x="7255371" y="2367439"/>
            <a:ext cx="119301" cy="259199"/>
          </a:xfrm>
          <a:prstGeom prst="rect">
            <a:avLst/>
          </a:prstGeom>
          <a:noFill/>
          <a:ln/>
        </p:spPr>
        <p:txBody>
          <a:bodyPr wrap="none" rtlCol="0" anchor="t"/>
          <a:lstStyle/>
          <a:p>
            <a:pPr marL="0" indent="0" algn="ctr">
              <a:lnSpc>
                <a:spcPts val="2041"/>
              </a:lnSpc>
              <a:buNone/>
            </a:pPr>
            <a:endParaRPr lang="en-US" sz="2041" dirty="0"/>
          </a:p>
        </p:txBody>
      </p:sp>
      <p:sp>
        <p:nvSpPr>
          <p:cNvPr id="10" name="Text 7"/>
          <p:cNvSpPr/>
          <p:nvPr/>
        </p:nvSpPr>
        <p:spPr>
          <a:xfrm>
            <a:off x="3764696" y="1901091"/>
            <a:ext cx="2645331" cy="269915"/>
          </a:xfrm>
          <a:prstGeom prst="rect">
            <a:avLst/>
          </a:prstGeom>
          <a:noFill/>
          <a:ln/>
        </p:spPr>
        <p:txBody>
          <a:bodyPr wrap="none" rtlCol="0" anchor="t"/>
          <a:lstStyle/>
          <a:p>
            <a:pPr marL="0" indent="0" algn="r">
              <a:lnSpc>
                <a:spcPts val="2126"/>
              </a:lnSpc>
              <a:buNone/>
            </a:pPr>
            <a:r>
              <a:rPr lang="en-US" sz="1701" b="1" dirty="0">
                <a:solidFill>
                  <a:srgbClr val="E2E6E9"/>
                </a:solidFill>
                <a:latin typeface="Arial" panose="020B0604020202020204" pitchFamily="34" charset="0"/>
                <a:ea typeface="Asar" pitchFamily="34" charset="-122"/>
                <a:cs typeface="Arial" panose="020B0604020202020204" pitchFamily="34" charset="0"/>
              </a:rPr>
              <a:t>Research and Data Collection</a:t>
            </a:r>
            <a:endParaRPr lang="en-US" sz="1701" b="1" dirty="0">
              <a:latin typeface="Arial" panose="020B0604020202020204" pitchFamily="34" charset="0"/>
              <a:cs typeface="Arial" panose="020B0604020202020204" pitchFamily="34" charset="0"/>
            </a:endParaRPr>
          </a:p>
        </p:txBody>
      </p:sp>
      <p:sp>
        <p:nvSpPr>
          <p:cNvPr id="11" name="Text 8"/>
          <p:cNvSpPr/>
          <p:nvPr/>
        </p:nvSpPr>
        <p:spPr>
          <a:xfrm>
            <a:off x="2509915" y="2274590"/>
            <a:ext cx="3892970" cy="1659493"/>
          </a:xfrm>
          <a:prstGeom prst="rect">
            <a:avLst/>
          </a:prstGeom>
          <a:noFill/>
          <a:ln/>
        </p:spPr>
        <p:txBody>
          <a:bodyPr wrap="square" rtlCol="0" anchor="t"/>
          <a:lstStyle/>
          <a:p>
            <a:pPr marL="0" indent="0" algn="just">
              <a:lnSpc>
                <a:spcPts val="2177"/>
              </a:lnSpc>
              <a:buNone/>
            </a:pPr>
            <a:r>
              <a:rPr lang="en-US" sz="1400" dirty="0">
                <a:solidFill>
                  <a:srgbClr val="E2E6E9"/>
                </a:solidFill>
                <a:ea typeface="Asar" pitchFamily="34" charset="-122"/>
                <a:cs typeface="Asar" pitchFamily="34" charset="-120"/>
              </a:rPr>
              <a:t>The first step involved conducting a literature review to understand existing facial expression recognition systems and selecting a comprehensive dataset (e.g., FER2013) containing labeled images of various facial expressions.</a:t>
            </a:r>
            <a:endParaRPr lang="en-US" sz="1400" dirty="0"/>
          </a:p>
        </p:txBody>
      </p:sp>
      <p:sp>
        <p:nvSpPr>
          <p:cNvPr id="12" name="Shape 9"/>
          <p:cNvSpPr/>
          <p:nvPr/>
        </p:nvSpPr>
        <p:spPr>
          <a:xfrm>
            <a:off x="7450545" y="3121381"/>
            <a:ext cx="604837" cy="22860"/>
          </a:xfrm>
          <a:prstGeom prst="roundRect">
            <a:avLst>
              <a:gd name="adj" fmla="val 317520"/>
            </a:avLst>
          </a:prstGeom>
          <a:solidFill>
            <a:srgbClr val="194A99"/>
          </a:solidFill>
          <a:ln/>
        </p:spPr>
      </p:sp>
      <p:sp>
        <p:nvSpPr>
          <p:cNvPr id="13" name="Shape 10"/>
          <p:cNvSpPr/>
          <p:nvPr/>
        </p:nvSpPr>
        <p:spPr>
          <a:xfrm>
            <a:off x="7147560" y="2938442"/>
            <a:ext cx="388739" cy="388739"/>
          </a:xfrm>
          <a:prstGeom prst="roundRect">
            <a:avLst>
              <a:gd name="adj" fmla="val 18672"/>
            </a:avLst>
          </a:prstGeom>
          <a:solidFill>
            <a:srgbClr val="003180"/>
          </a:solidFill>
          <a:ln w="7620">
            <a:solidFill>
              <a:srgbClr val="194A99"/>
            </a:solidFill>
            <a:prstDash val="solid"/>
          </a:ln>
        </p:spPr>
        <p:txBody>
          <a:bodyPr/>
          <a:lstStyle/>
          <a:p>
            <a:r>
              <a:rPr lang="en-US" sz="2000" b="1" dirty="0">
                <a:solidFill>
                  <a:srgbClr val="E2E6E9"/>
                </a:solidFill>
                <a:latin typeface="Asar" pitchFamily="34" charset="0"/>
                <a:ea typeface="Asar" pitchFamily="34" charset="-122"/>
                <a:cs typeface="Asar" pitchFamily="34" charset="-120"/>
              </a:rPr>
              <a:t>2</a:t>
            </a:r>
            <a:endParaRPr lang="en-US" sz="2000" b="1" dirty="0"/>
          </a:p>
          <a:p>
            <a:endParaRPr lang="en-US" sz="2000" b="1" dirty="0"/>
          </a:p>
        </p:txBody>
      </p:sp>
      <p:sp>
        <p:nvSpPr>
          <p:cNvPr id="14" name="Text 11"/>
          <p:cNvSpPr/>
          <p:nvPr/>
        </p:nvSpPr>
        <p:spPr>
          <a:xfrm>
            <a:off x="7242155" y="3231475"/>
            <a:ext cx="145733" cy="259199"/>
          </a:xfrm>
          <a:prstGeom prst="rect">
            <a:avLst/>
          </a:prstGeom>
          <a:noFill/>
          <a:ln/>
        </p:spPr>
        <p:txBody>
          <a:bodyPr wrap="none" rtlCol="0" anchor="t"/>
          <a:lstStyle/>
          <a:p>
            <a:pPr marL="0" indent="0" algn="ctr">
              <a:lnSpc>
                <a:spcPts val="2041"/>
              </a:lnSpc>
              <a:buNone/>
            </a:pPr>
            <a:endParaRPr lang="en-US" sz="2041" b="1" dirty="0"/>
          </a:p>
        </p:txBody>
      </p:sp>
      <p:sp>
        <p:nvSpPr>
          <p:cNvPr id="15" name="Text 12"/>
          <p:cNvSpPr/>
          <p:nvPr/>
        </p:nvSpPr>
        <p:spPr>
          <a:xfrm>
            <a:off x="8280975" y="2831602"/>
            <a:ext cx="2160270" cy="269915"/>
          </a:xfrm>
          <a:prstGeom prst="rect">
            <a:avLst/>
          </a:prstGeom>
          <a:noFill/>
          <a:ln/>
        </p:spPr>
        <p:txBody>
          <a:bodyPr wrap="none" rtlCol="0" anchor="t"/>
          <a:lstStyle/>
          <a:p>
            <a:pPr marL="0" indent="0" algn="l">
              <a:lnSpc>
                <a:spcPts val="2126"/>
              </a:lnSpc>
              <a:buNone/>
            </a:pPr>
            <a:r>
              <a:rPr lang="en-US" sz="1701" b="1" dirty="0">
                <a:solidFill>
                  <a:srgbClr val="E2E6E9"/>
                </a:solidFill>
                <a:latin typeface="Arial" panose="020B0604020202020204" pitchFamily="34" charset="0"/>
                <a:ea typeface="Asar" pitchFamily="34" charset="-122"/>
                <a:cs typeface="Arial" panose="020B0604020202020204" pitchFamily="34" charset="0"/>
              </a:rPr>
              <a:t>Environment Setup</a:t>
            </a:r>
            <a:endParaRPr lang="en-US" sz="1701" b="1" dirty="0">
              <a:latin typeface="Arial" panose="020B0604020202020204" pitchFamily="34" charset="0"/>
              <a:cs typeface="Arial" panose="020B0604020202020204" pitchFamily="34" charset="0"/>
            </a:endParaRPr>
          </a:p>
        </p:txBody>
      </p:sp>
      <p:sp>
        <p:nvSpPr>
          <p:cNvPr id="16" name="Text 13"/>
          <p:cNvSpPr/>
          <p:nvPr/>
        </p:nvSpPr>
        <p:spPr>
          <a:xfrm>
            <a:off x="8265557" y="3141940"/>
            <a:ext cx="4307444" cy="1659493"/>
          </a:xfrm>
          <a:prstGeom prst="rect">
            <a:avLst/>
          </a:prstGeom>
          <a:noFill/>
          <a:ln/>
        </p:spPr>
        <p:txBody>
          <a:bodyPr wrap="square" rtlCol="0" anchor="t"/>
          <a:lstStyle/>
          <a:p>
            <a:pPr marL="0" indent="0" algn="just">
              <a:lnSpc>
                <a:spcPts val="2177"/>
              </a:lnSpc>
              <a:buNone/>
            </a:pPr>
            <a:r>
              <a:rPr lang="en-US" sz="1400" dirty="0">
                <a:solidFill>
                  <a:srgbClr val="E2E6E9"/>
                </a:solidFill>
                <a:ea typeface="Asar" pitchFamily="34" charset="-122"/>
                <a:cs typeface="Asar" pitchFamily="34" charset="-120"/>
              </a:rPr>
              <a:t>A Python virtual environment was set up to manage dependencies and isolate the project. Necessary Python libraries, such as OpenCV for image processing and DeepFace for emotion analysis using deep learning, were installed.</a:t>
            </a:r>
            <a:endParaRPr lang="en-US" sz="1400" dirty="0"/>
          </a:p>
        </p:txBody>
      </p:sp>
      <p:sp>
        <p:nvSpPr>
          <p:cNvPr id="18" name="Shape 15"/>
          <p:cNvSpPr/>
          <p:nvPr/>
        </p:nvSpPr>
        <p:spPr>
          <a:xfrm>
            <a:off x="7144692" y="4182308"/>
            <a:ext cx="388739" cy="388739"/>
          </a:xfrm>
          <a:prstGeom prst="roundRect">
            <a:avLst>
              <a:gd name="adj" fmla="val 18672"/>
            </a:avLst>
          </a:prstGeom>
          <a:solidFill>
            <a:srgbClr val="003180"/>
          </a:solidFill>
          <a:ln w="7620">
            <a:solidFill>
              <a:srgbClr val="194A99"/>
            </a:solidFill>
            <a:prstDash val="solid"/>
          </a:ln>
        </p:spPr>
      </p:sp>
      <p:sp>
        <p:nvSpPr>
          <p:cNvPr id="19" name="Text 16"/>
          <p:cNvSpPr/>
          <p:nvPr/>
        </p:nvSpPr>
        <p:spPr>
          <a:xfrm>
            <a:off x="7202628" y="4268551"/>
            <a:ext cx="279607" cy="356968"/>
          </a:xfrm>
          <a:prstGeom prst="rect">
            <a:avLst/>
          </a:prstGeom>
          <a:noFill/>
          <a:ln/>
        </p:spPr>
        <p:txBody>
          <a:bodyPr wrap="none" rtlCol="0" anchor="t"/>
          <a:lstStyle/>
          <a:p>
            <a:pPr marL="0" indent="0" algn="ctr">
              <a:lnSpc>
                <a:spcPts val="2041"/>
              </a:lnSpc>
              <a:buNone/>
            </a:pPr>
            <a:r>
              <a:rPr lang="en-US" sz="2041" b="1" dirty="0">
                <a:solidFill>
                  <a:srgbClr val="E2E6E9"/>
                </a:solidFill>
                <a:latin typeface="Asar" pitchFamily="34" charset="0"/>
                <a:ea typeface="Asar" pitchFamily="34" charset="-122"/>
                <a:cs typeface="Asar" pitchFamily="34" charset="-120"/>
              </a:rPr>
              <a:t>3</a:t>
            </a:r>
            <a:endParaRPr lang="en-US" sz="2041" b="1" dirty="0"/>
          </a:p>
        </p:txBody>
      </p:sp>
      <p:sp>
        <p:nvSpPr>
          <p:cNvPr id="20" name="Text 17"/>
          <p:cNvSpPr/>
          <p:nvPr/>
        </p:nvSpPr>
        <p:spPr>
          <a:xfrm>
            <a:off x="3848398" y="4258805"/>
            <a:ext cx="2554486" cy="269915"/>
          </a:xfrm>
          <a:prstGeom prst="rect">
            <a:avLst/>
          </a:prstGeom>
          <a:noFill/>
          <a:ln/>
        </p:spPr>
        <p:txBody>
          <a:bodyPr wrap="none" rtlCol="0" anchor="t"/>
          <a:lstStyle/>
          <a:p>
            <a:pPr marL="0" indent="0" algn="r">
              <a:lnSpc>
                <a:spcPts val="2126"/>
              </a:lnSpc>
              <a:buNone/>
            </a:pPr>
            <a:r>
              <a:rPr lang="en-US" sz="1701" b="1" dirty="0">
                <a:solidFill>
                  <a:srgbClr val="E2E6E9"/>
                </a:solidFill>
                <a:latin typeface="Arial" panose="020B0604020202020204" pitchFamily="34" charset="0"/>
                <a:ea typeface="Asar" pitchFamily="34" charset="-122"/>
                <a:cs typeface="Arial" panose="020B0604020202020204" pitchFamily="34" charset="0"/>
              </a:rPr>
              <a:t>Model Training and Testing</a:t>
            </a:r>
            <a:endParaRPr lang="en-US" sz="1701" b="1" dirty="0">
              <a:latin typeface="Arial" panose="020B0604020202020204" pitchFamily="34" charset="0"/>
              <a:cs typeface="Arial" panose="020B0604020202020204" pitchFamily="34" charset="0"/>
            </a:endParaRPr>
          </a:p>
        </p:txBody>
      </p:sp>
      <p:sp>
        <p:nvSpPr>
          <p:cNvPr id="21" name="Text 18"/>
          <p:cNvSpPr/>
          <p:nvPr/>
        </p:nvSpPr>
        <p:spPr>
          <a:xfrm>
            <a:off x="2509915" y="4636720"/>
            <a:ext cx="3900240" cy="1382911"/>
          </a:xfrm>
          <a:prstGeom prst="rect">
            <a:avLst/>
          </a:prstGeom>
          <a:noFill/>
          <a:ln/>
        </p:spPr>
        <p:txBody>
          <a:bodyPr wrap="square" rtlCol="0" anchor="t"/>
          <a:lstStyle/>
          <a:p>
            <a:pPr marL="0" indent="0" algn="just">
              <a:lnSpc>
                <a:spcPts val="2177"/>
              </a:lnSpc>
              <a:buNone/>
            </a:pPr>
            <a:r>
              <a:rPr lang="en-US" sz="1400" dirty="0">
                <a:solidFill>
                  <a:srgbClr val="E2E6E9"/>
                </a:solidFill>
                <a:ea typeface="Asar" pitchFamily="34" charset="-122"/>
                <a:cs typeface="Asar" pitchFamily="34" charset="-120"/>
              </a:rPr>
              <a:t>Pre-trained deep learning models were leveraged for initial facial expression recognition tasks. If needed, the model was fine-tuned on the selected dataset to improve accuracy.</a:t>
            </a:r>
            <a:endParaRPr lang="en-US" sz="1400" dirty="0"/>
          </a:p>
        </p:txBody>
      </p:sp>
      <p:sp>
        <p:nvSpPr>
          <p:cNvPr id="22" name="Shape 19"/>
          <p:cNvSpPr/>
          <p:nvPr/>
        </p:nvSpPr>
        <p:spPr>
          <a:xfrm>
            <a:off x="7528113" y="5373052"/>
            <a:ext cx="604837" cy="22860"/>
          </a:xfrm>
          <a:prstGeom prst="roundRect">
            <a:avLst>
              <a:gd name="adj" fmla="val 317520"/>
            </a:avLst>
          </a:prstGeom>
          <a:solidFill>
            <a:srgbClr val="194A99"/>
          </a:solidFill>
          <a:ln/>
        </p:spPr>
      </p:sp>
      <p:sp>
        <p:nvSpPr>
          <p:cNvPr id="23" name="Shape 20"/>
          <p:cNvSpPr/>
          <p:nvPr/>
        </p:nvSpPr>
        <p:spPr>
          <a:xfrm>
            <a:off x="7132141" y="5201542"/>
            <a:ext cx="388739" cy="388739"/>
          </a:xfrm>
          <a:prstGeom prst="roundRect">
            <a:avLst>
              <a:gd name="adj" fmla="val 18672"/>
            </a:avLst>
          </a:prstGeom>
          <a:solidFill>
            <a:srgbClr val="003180"/>
          </a:solidFill>
          <a:ln w="7620">
            <a:solidFill>
              <a:srgbClr val="194A99"/>
            </a:solidFill>
            <a:prstDash val="solid"/>
          </a:ln>
        </p:spPr>
        <p:txBody>
          <a:bodyPr/>
          <a:lstStyle/>
          <a:p>
            <a:r>
              <a:rPr lang="en-US" b="1" dirty="0">
                <a:solidFill>
                  <a:srgbClr val="E2E6E9"/>
                </a:solidFill>
                <a:latin typeface="Asar" pitchFamily="34" charset="0"/>
                <a:ea typeface="Asar" pitchFamily="34" charset="-122"/>
                <a:cs typeface="Asar" pitchFamily="34" charset="-120"/>
              </a:rPr>
              <a:t>4</a:t>
            </a:r>
            <a:endParaRPr lang="en-US" b="1" dirty="0"/>
          </a:p>
          <a:p>
            <a:endParaRPr lang="en-US" b="1" dirty="0"/>
          </a:p>
        </p:txBody>
      </p:sp>
      <p:sp>
        <p:nvSpPr>
          <p:cNvPr id="24" name="Text 21"/>
          <p:cNvSpPr/>
          <p:nvPr/>
        </p:nvSpPr>
        <p:spPr>
          <a:xfrm>
            <a:off x="7242750" y="6194346"/>
            <a:ext cx="144661" cy="259199"/>
          </a:xfrm>
          <a:prstGeom prst="rect">
            <a:avLst/>
          </a:prstGeom>
          <a:noFill/>
          <a:ln/>
        </p:spPr>
        <p:txBody>
          <a:bodyPr wrap="none" rtlCol="0" anchor="t"/>
          <a:lstStyle/>
          <a:p>
            <a:pPr marL="0" indent="0" algn="ctr">
              <a:lnSpc>
                <a:spcPts val="2041"/>
              </a:lnSpc>
              <a:buNone/>
            </a:pPr>
            <a:endParaRPr lang="en-US" sz="2041" dirty="0"/>
          </a:p>
        </p:txBody>
      </p:sp>
      <p:sp>
        <p:nvSpPr>
          <p:cNvPr id="25" name="Text 22"/>
          <p:cNvSpPr/>
          <p:nvPr/>
        </p:nvSpPr>
        <p:spPr>
          <a:xfrm>
            <a:off x="8280975" y="5205214"/>
            <a:ext cx="2160270" cy="269915"/>
          </a:xfrm>
          <a:prstGeom prst="rect">
            <a:avLst/>
          </a:prstGeom>
          <a:noFill/>
          <a:ln/>
        </p:spPr>
        <p:txBody>
          <a:bodyPr wrap="none" rtlCol="0" anchor="t"/>
          <a:lstStyle/>
          <a:p>
            <a:pPr marL="0" indent="0" algn="l">
              <a:lnSpc>
                <a:spcPts val="2126"/>
              </a:lnSpc>
              <a:buNone/>
            </a:pPr>
            <a:r>
              <a:rPr lang="en-US" sz="1701" b="1" dirty="0">
                <a:solidFill>
                  <a:srgbClr val="E2E6E9"/>
                </a:solidFill>
                <a:latin typeface="Arial" panose="020B0604020202020204" pitchFamily="34" charset="0"/>
                <a:ea typeface="Asar" pitchFamily="34" charset="-122"/>
                <a:cs typeface="Arial" panose="020B0604020202020204" pitchFamily="34" charset="0"/>
              </a:rPr>
              <a:t>Implementation</a:t>
            </a:r>
            <a:endParaRPr lang="en-US" sz="1701" b="1" dirty="0">
              <a:latin typeface="Arial" panose="020B0604020202020204" pitchFamily="34" charset="0"/>
              <a:cs typeface="Arial" panose="020B0604020202020204" pitchFamily="34" charset="0"/>
            </a:endParaRPr>
          </a:p>
        </p:txBody>
      </p:sp>
      <p:sp>
        <p:nvSpPr>
          <p:cNvPr id="26" name="Text 23"/>
          <p:cNvSpPr/>
          <p:nvPr/>
        </p:nvSpPr>
        <p:spPr>
          <a:xfrm>
            <a:off x="8265557" y="5502890"/>
            <a:ext cx="3859260" cy="1382911"/>
          </a:xfrm>
          <a:prstGeom prst="rect">
            <a:avLst/>
          </a:prstGeom>
          <a:noFill/>
          <a:ln/>
        </p:spPr>
        <p:txBody>
          <a:bodyPr wrap="square" rtlCol="0" anchor="t"/>
          <a:lstStyle/>
          <a:p>
            <a:pPr marL="0" indent="0" algn="just">
              <a:lnSpc>
                <a:spcPts val="2177"/>
              </a:lnSpc>
              <a:buNone/>
            </a:pPr>
            <a:r>
              <a:rPr lang="en-US" sz="1400" dirty="0">
                <a:solidFill>
                  <a:srgbClr val="E2E6E9"/>
                </a:solidFill>
                <a:ea typeface="Asar" pitchFamily="34" charset="-122"/>
                <a:cs typeface="Asar" pitchFamily="34" charset="-120"/>
              </a:rPr>
              <a:t>OpenCV was used to detect faces in real-time from a webcam feed. The trained model (DeepFace) was applied to classify detected facial expressions, and the results were visualized on the video feed.</a:t>
            </a:r>
            <a:endParaRPr lang="en-US" sz="1400" dirty="0"/>
          </a:p>
        </p:txBody>
      </p:sp>
      <p:sp>
        <p:nvSpPr>
          <p:cNvPr id="27" name="Shape 24"/>
          <p:cNvSpPr/>
          <p:nvPr/>
        </p:nvSpPr>
        <p:spPr>
          <a:xfrm>
            <a:off x="6576914" y="6430685"/>
            <a:ext cx="604837" cy="22860"/>
          </a:xfrm>
          <a:prstGeom prst="roundRect">
            <a:avLst>
              <a:gd name="adj" fmla="val 317520"/>
            </a:avLst>
          </a:prstGeom>
          <a:solidFill>
            <a:srgbClr val="194A99"/>
          </a:solidFill>
          <a:ln/>
        </p:spPr>
      </p:sp>
      <p:sp>
        <p:nvSpPr>
          <p:cNvPr id="28" name="Shape 25"/>
          <p:cNvSpPr/>
          <p:nvPr/>
        </p:nvSpPr>
        <p:spPr>
          <a:xfrm>
            <a:off x="7108131" y="6290728"/>
            <a:ext cx="388739" cy="388739"/>
          </a:xfrm>
          <a:prstGeom prst="roundRect">
            <a:avLst>
              <a:gd name="adj" fmla="val 18672"/>
            </a:avLst>
          </a:prstGeom>
          <a:solidFill>
            <a:srgbClr val="003180"/>
          </a:solidFill>
          <a:ln w="7620">
            <a:solidFill>
              <a:srgbClr val="194A99"/>
            </a:solidFill>
            <a:prstDash val="solid"/>
          </a:ln>
        </p:spPr>
      </p:sp>
      <p:sp>
        <p:nvSpPr>
          <p:cNvPr id="29" name="Text 26"/>
          <p:cNvSpPr/>
          <p:nvPr/>
        </p:nvSpPr>
        <p:spPr>
          <a:xfrm>
            <a:off x="7243703" y="6355497"/>
            <a:ext cx="142637" cy="259199"/>
          </a:xfrm>
          <a:prstGeom prst="rect">
            <a:avLst/>
          </a:prstGeom>
          <a:noFill/>
          <a:ln/>
        </p:spPr>
        <p:txBody>
          <a:bodyPr wrap="none" rtlCol="0" anchor="t"/>
          <a:lstStyle/>
          <a:p>
            <a:pPr marL="0" indent="0" algn="ctr">
              <a:lnSpc>
                <a:spcPts val="2041"/>
              </a:lnSpc>
              <a:buNone/>
            </a:pPr>
            <a:r>
              <a:rPr lang="en-US" sz="2041" b="1" dirty="0">
                <a:solidFill>
                  <a:srgbClr val="E2E6E9"/>
                </a:solidFill>
                <a:latin typeface="Asar" pitchFamily="34" charset="0"/>
                <a:ea typeface="Asar" pitchFamily="34" charset="-122"/>
                <a:cs typeface="Asar" pitchFamily="34" charset="-120"/>
              </a:rPr>
              <a:t>5</a:t>
            </a:r>
            <a:endParaRPr lang="en-US" sz="2041" b="1" dirty="0"/>
          </a:p>
        </p:txBody>
      </p:sp>
      <p:sp>
        <p:nvSpPr>
          <p:cNvPr id="30" name="Text 27"/>
          <p:cNvSpPr/>
          <p:nvPr/>
        </p:nvSpPr>
        <p:spPr>
          <a:xfrm>
            <a:off x="4269135" y="6264839"/>
            <a:ext cx="2160270" cy="269915"/>
          </a:xfrm>
          <a:prstGeom prst="rect">
            <a:avLst/>
          </a:prstGeom>
          <a:noFill/>
          <a:ln/>
        </p:spPr>
        <p:txBody>
          <a:bodyPr wrap="none" rtlCol="0" anchor="t"/>
          <a:lstStyle/>
          <a:p>
            <a:pPr marL="0" indent="0" algn="r">
              <a:lnSpc>
                <a:spcPts val="2126"/>
              </a:lnSpc>
              <a:buNone/>
            </a:pPr>
            <a:r>
              <a:rPr lang="en-US" sz="1701" b="1" dirty="0">
                <a:solidFill>
                  <a:srgbClr val="E2E6E9"/>
                </a:solidFill>
                <a:latin typeface="Arial" panose="020B0604020202020204" pitchFamily="34" charset="0"/>
                <a:ea typeface="Asar" pitchFamily="34" charset="-122"/>
                <a:cs typeface="Arial" panose="020B0604020202020204" pitchFamily="34" charset="0"/>
              </a:rPr>
              <a:t>Evaluation</a:t>
            </a:r>
            <a:endParaRPr lang="en-US" sz="1701" b="1" dirty="0">
              <a:latin typeface="Arial" panose="020B0604020202020204" pitchFamily="34" charset="0"/>
              <a:cs typeface="Arial" panose="020B0604020202020204" pitchFamily="34" charset="0"/>
            </a:endParaRPr>
          </a:p>
        </p:txBody>
      </p:sp>
      <p:sp>
        <p:nvSpPr>
          <p:cNvPr id="31" name="Text 28"/>
          <p:cNvSpPr/>
          <p:nvPr/>
        </p:nvSpPr>
        <p:spPr>
          <a:xfrm>
            <a:off x="2509916" y="6534754"/>
            <a:ext cx="3949490" cy="1106329"/>
          </a:xfrm>
          <a:prstGeom prst="rect">
            <a:avLst/>
          </a:prstGeom>
          <a:noFill/>
          <a:ln/>
        </p:spPr>
        <p:txBody>
          <a:bodyPr wrap="square" rtlCol="0" anchor="t"/>
          <a:lstStyle/>
          <a:p>
            <a:pPr marL="0" indent="0" algn="just">
              <a:lnSpc>
                <a:spcPts val="2177"/>
              </a:lnSpc>
              <a:buNone/>
            </a:pPr>
            <a:r>
              <a:rPr lang="en-US" sz="1400" dirty="0">
                <a:solidFill>
                  <a:srgbClr val="E2E6E9"/>
                </a:solidFill>
                <a:ea typeface="Asar" pitchFamily="34" charset="-122"/>
                <a:cs typeface="Asar" pitchFamily="34" charset="-120"/>
              </a:rPr>
              <a:t>The system's accuracy and response time were evaluated using test data. Parameters and configurations were adjusted to enhance performance if necessary.</a:t>
            </a:r>
            <a:endParaRPr lang="en-US" sz="1400" dirty="0"/>
          </a:p>
        </p:txBody>
      </p:sp>
      <p:sp>
        <p:nvSpPr>
          <p:cNvPr id="34" name="Shape 19"/>
          <p:cNvSpPr/>
          <p:nvPr/>
        </p:nvSpPr>
        <p:spPr>
          <a:xfrm>
            <a:off x="6637318" y="4382332"/>
            <a:ext cx="604837" cy="22860"/>
          </a:xfrm>
          <a:prstGeom prst="roundRect">
            <a:avLst>
              <a:gd name="adj" fmla="val 317520"/>
            </a:avLst>
          </a:prstGeom>
          <a:solidFill>
            <a:srgbClr val="194A99"/>
          </a:solidFill>
          <a:ln/>
        </p:spPr>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85029" y="418781"/>
            <a:ext cx="6172200" cy="771525"/>
          </a:xfrm>
          <a:prstGeom prst="rect">
            <a:avLst/>
          </a:prstGeom>
          <a:noFill/>
          <a:ln/>
        </p:spPr>
        <p:txBody>
          <a:bodyPr wrap="none" rtlCol="0" anchor="t"/>
          <a:lstStyle/>
          <a:p>
            <a:pPr marL="0" indent="0">
              <a:lnSpc>
                <a:spcPts val="6075"/>
              </a:lnSpc>
              <a:buNone/>
            </a:pPr>
            <a:r>
              <a:rPr lang="en-US" sz="4800" b="1" dirty="0">
                <a:solidFill>
                  <a:srgbClr val="F5F0F0"/>
                </a:solidFill>
                <a:latin typeface="Arial" panose="020B0604020202020204" pitchFamily="34" charset="0"/>
                <a:ea typeface="Asar" pitchFamily="34" charset="-122"/>
                <a:cs typeface="Arial" panose="020B0604020202020204" pitchFamily="34" charset="0"/>
              </a:rPr>
              <a:t>Impact</a:t>
            </a:r>
            <a:endParaRPr lang="en-US" sz="4800" b="1" dirty="0">
              <a:latin typeface="Arial" panose="020B0604020202020204" pitchFamily="34" charset="0"/>
              <a:cs typeface="Arial" panose="020B0604020202020204" pitchFamily="34" charset="0"/>
            </a:endParaRPr>
          </a:p>
        </p:txBody>
      </p:sp>
      <p:sp>
        <p:nvSpPr>
          <p:cNvPr id="6" name="Text 3"/>
          <p:cNvSpPr/>
          <p:nvPr/>
        </p:nvSpPr>
        <p:spPr>
          <a:xfrm>
            <a:off x="1185029" y="1723866"/>
            <a:ext cx="3086100" cy="494784"/>
          </a:xfrm>
          <a:prstGeom prst="rect">
            <a:avLst/>
          </a:prstGeom>
          <a:noFill/>
          <a:ln/>
        </p:spPr>
        <p:txBody>
          <a:bodyPr wrap="none" rtlCol="0" anchor="t"/>
          <a:lstStyle/>
          <a:p>
            <a:pPr marL="0" indent="0">
              <a:lnSpc>
                <a:spcPts val="3038"/>
              </a:lnSpc>
              <a:buNone/>
            </a:pPr>
            <a:r>
              <a:rPr lang="en-US" sz="3600" b="1" dirty="0">
                <a:solidFill>
                  <a:srgbClr val="F5F0F0"/>
                </a:solidFill>
                <a:latin typeface="Arial" panose="020B0604020202020204" pitchFamily="34" charset="0"/>
                <a:ea typeface="Asar" pitchFamily="34" charset="-122"/>
                <a:cs typeface="Arial" panose="020B0604020202020204" pitchFamily="34" charset="0"/>
              </a:rPr>
              <a:t>Social Impact</a:t>
            </a:r>
            <a:endParaRPr lang="en-US" sz="3600" b="1" dirty="0">
              <a:latin typeface="Arial" panose="020B0604020202020204" pitchFamily="34" charset="0"/>
              <a:cs typeface="Arial" panose="020B0604020202020204" pitchFamily="34" charset="0"/>
            </a:endParaRPr>
          </a:p>
        </p:txBody>
      </p:sp>
      <p:sp>
        <p:nvSpPr>
          <p:cNvPr id="7" name="Text 4"/>
          <p:cNvSpPr/>
          <p:nvPr/>
        </p:nvSpPr>
        <p:spPr>
          <a:xfrm>
            <a:off x="1112758" y="2470089"/>
            <a:ext cx="8036003" cy="1409978"/>
          </a:xfrm>
          <a:prstGeom prst="rect">
            <a:avLst/>
          </a:prstGeom>
          <a:noFill/>
          <a:ln/>
        </p:spPr>
        <p:txBody>
          <a:bodyPr wrap="square" rtlCol="0" anchor="t"/>
          <a:lstStyle/>
          <a:p>
            <a:pPr marL="457200" indent="-457200">
              <a:lnSpc>
                <a:spcPts val="3110"/>
              </a:lnSpc>
              <a:buFont typeface="Wingdings" panose="05000000000000000000" pitchFamily="2" charset="2"/>
              <a:buChar char="Ø"/>
            </a:pPr>
            <a:r>
              <a:rPr lang="en-US" sz="2800" dirty="0">
                <a:solidFill>
                  <a:schemeClr val="bg1"/>
                </a:solidFill>
              </a:rPr>
              <a:t>Improved communication for individuals with speech disabilities.</a:t>
            </a:r>
          </a:p>
          <a:p>
            <a:pPr>
              <a:lnSpc>
                <a:spcPts val="3110"/>
              </a:lnSpc>
            </a:pPr>
            <a:endParaRPr lang="en-US" sz="2800" dirty="0">
              <a:solidFill>
                <a:schemeClr val="bg1"/>
              </a:solidFill>
            </a:endParaRPr>
          </a:p>
          <a:p>
            <a:pPr marL="457200" indent="-457200">
              <a:lnSpc>
                <a:spcPts val="3110"/>
              </a:lnSpc>
              <a:buFont typeface="Wingdings" panose="05000000000000000000" pitchFamily="2" charset="2"/>
              <a:buChar char="Ø"/>
            </a:pPr>
            <a:r>
              <a:rPr lang="en-US" sz="2800" dirty="0">
                <a:solidFill>
                  <a:schemeClr val="bg1"/>
                </a:solidFill>
              </a:rPr>
              <a:t>Enhanced user experience in interactive systems.</a:t>
            </a:r>
          </a:p>
          <a:p>
            <a:pPr marL="0" indent="0">
              <a:lnSpc>
                <a:spcPts val="3110"/>
              </a:lnSpc>
              <a:buNone/>
            </a:pPr>
            <a:endParaRPr lang="en-US" sz="2800" dirty="0">
              <a:solidFill>
                <a:schemeClr val="bg1"/>
              </a:solidFil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7283" y="234950"/>
            <a:ext cx="5787799" cy="7759700"/>
          </a:xfrm>
          <a:prstGeom prst="rect">
            <a:avLst/>
          </a:prstGeom>
        </p:spPr>
      </p:pic>
      <p:sp>
        <p:nvSpPr>
          <p:cNvPr id="10" name="Text 3"/>
          <p:cNvSpPr/>
          <p:nvPr/>
        </p:nvSpPr>
        <p:spPr>
          <a:xfrm>
            <a:off x="1112758" y="4585602"/>
            <a:ext cx="4094361" cy="494784"/>
          </a:xfrm>
          <a:prstGeom prst="rect">
            <a:avLst/>
          </a:prstGeom>
          <a:noFill/>
          <a:ln/>
        </p:spPr>
        <p:txBody>
          <a:bodyPr wrap="none" rtlCol="0" anchor="t"/>
          <a:lstStyle/>
          <a:p>
            <a:pPr>
              <a:lnSpc>
                <a:spcPts val="3038"/>
              </a:lnSpc>
            </a:pPr>
            <a:r>
              <a:rPr lang="en-US" sz="3600" b="1" dirty="0">
                <a:solidFill>
                  <a:srgbClr val="F5F0F0"/>
                </a:solidFill>
                <a:latin typeface="Arial" panose="020B0604020202020204" pitchFamily="34" charset="0"/>
                <a:ea typeface="Asar" pitchFamily="34" charset="-122"/>
                <a:cs typeface="Arial" panose="020B0604020202020204" pitchFamily="34" charset="0"/>
              </a:rPr>
              <a:t>Technological Impact</a:t>
            </a:r>
            <a:endParaRPr lang="en-US" sz="3600" b="1" dirty="0">
              <a:latin typeface="Arial" panose="020B0604020202020204" pitchFamily="34" charset="0"/>
              <a:cs typeface="Arial" panose="020B0604020202020204" pitchFamily="34" charset="0"/>
            </a:endParaRPr>
          </a:p>
        </p:txBody>
      </p:sp>
      <p:sp>
        <p:nvSpPr>
          <p:cNvPr id="11" name="Text 4"/>
          <p:cNvSpPr/>
          <p:nvPr/>
        </p:nvSpPr>
        <p:spPr>
          <a:xfrm>
            <a:off x="1112758" y="5438500"/>
            <a:ext cx="8036003" cy="1409978"/>
          </a:xfrm>
          <a:prstGeom prst="rect">
            <a:avLst/>
          </a:prstGeom>
          <a:noFill/>
          <a:ln/>
        </p:spPr>
        <p:txBody>
          <a:bodyPr wrap="square" rtlCol="0" anchor="t"/>
          <a:lstStyle/>
          <a:p>
            <a:pPr marL="457200" indent="-457200">
              <a:lnSpc>
                <a:spcPts val="3110"/>
              </a:lnSpc>
              <a:buFont typeface="Wingdings" panose="05000000000000000000" pitchFamily="2" charset="2"/>
              <a:buChar char="Ø"/>
            </a:pPr>
            <a:r>
              <a:rPr lang="en-US" sz="2800" dirty="0">
                <a:solidFill>
                  <a:schemeClr val="bg1"/>
                </a:solidFill>
              </a:rPr>
              <a:t>Advances in AI-driven emotion analysis.</a:t>
            </a:r>
          </a:p>
          <a:p>
            <a:pPr>
              <a:lnSpc>
                <a:spcPts val="3110"/>
              </a:lnSpc>
            </a:pPr>
            <a:endParaRPr lang="en-US" sz="2800" dirty="0">
              <a:solidFill>
                <a:schemeClr val="bg1"/>
              </a:solidFill>
            </a:endParaRPr>
          </a:p>
          <a:p>
            <a:pPr marL="457200" indent="-457200">
              <a:lnSpc>
                <a:spcPts val="3110"/>
              </a:lnSpc>
              <a:buFont typeface="Wingdings" panose="05000000000000000000" pitchFamily="2" charset="2"/>
              <a:buChar char="Ø"/>
            </a:pPr>
            <a:r>
              <a:rPr lang="en-US" sz="2800" dirty="0">
                <a:solidFill>
                  <a:schemeClr val="bg1"/>
                </a:solidFill>
              </a:rPr>
              <a:t>Real-time processing capabilities. </a:t>
            </a:r>
          </a:p>
          <a:p>
            <a:pPr marL="0" indent="0">
              <a:lnSpc>
                <a:spcPts val="3110"/>
              </a:lnSpc>
              <a:buNone/>
            </a:pPr>
            <a:endParaRPr lang="en-US" sz="2800" dirty="0">
              <a:solidFill>
                <a:schemeClr val="bg1"/>
              </a:solidFill>
            </a:endParaRPr>
          </a:p>
        </p:txBody>
      </p:sp>
    </p:spTree>
    <p:extLst>
      <p:ext uri="{BB962C8B-B14F-4D97-AF65-F5344CB8AC3E}">
        <p14:creationId xmlns:p14="http://schemas.microsoft.com/office/powerpoint/2010/main" val="292532384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85029" y="418781"/>
            <a:ext cx="6172200" cy="771525"/>
          </a:xfrm>
          <a:prstGeom prst="rect">
            <a:avLst/>
          </a:prstGeom>
          <a:noFill/>
          <a:ln/>
        </p:spPr>
        <p:txBody>
          <a:bodyPr wrap="none" rtlCol="0" anchor="t"/>
          <a:lstStyle/>
          <a:p>
            <a:pPr marL="0" indent="0">
              <a:lnSpc>
                <a:spcPts val="6075"/>
              </a:lnSpc>
              <a:buNone/>
            </a:pPr>
            <a:r>
              <a:rPr lang="en-US" sz="4400" b="1" dirty="0">
                <a:solidFill>
                  <a:srgbClr val="F5F0F0"/>
                </a:solidFill>
                <a:latin typeface="Arial" panose="020B0604020202020204" pitchFamily="34" charset="0"/>
                <a:ea typeface="Asar" pitchFamily="34" charset="-122"/>
                <a:cs typeface="Arial" panose="020B0604020202020204" pitchFamily="34" charset="0"/>
              </a:rPr>
              <a:t>Applications</a:t>
            </a:r>
            <a:endParaRPr lang="en-US" sz="4400" b="1" dirty="0">
              <a:latin typeface="Arial" panose="020B0604020202020204" pitchFamily="34" charset="0"/>
              <a:cs typeface="Arial" panose="020B0604020202020204" pitchFamily="34" charset="0"/>
            </a:endParaRPr>
          </a:p>
        </p:txBody>
      </p:sp>
      <p:sp>
        <p:nvSpPr>
          <p:cNvPr id="7" name="Text 4"/>
          <p:cNvSpPr/>
          <p:nvPr/>
        </p:nvSpPr>
        <p:spPr>
          <a:xfrm>
            <a:off x="1112759" y="1629534"/>
            <a:ext cx="5986542" cy="6153212"/>
          </a:xfrm>
          <a:prstGeom prst="rect">
            <a:avLst/>
          </a:prstGeom>
          <a:noFill/>
          <a:ln/>
        </p:spPr>
        <p:txBody>
          <a:bodyPr wrap="square" rtlCol="0" anchor="t"/>
          <a:lstStyle/>
          <a:p>
            <a:pPr>
              <a:lnSpc>
                <a:spcPts val="3110"/>
              </a:lnSpc>
            </a:pPr>
            <a:r>
              <a:rPr lang="en-US" sz="2800" b="1" dirty="0">
                <a:solidFill>
                  <a:srgbClr val="00B0F0"/>
                </a:solidFill>
              </a:rPr>
              <a:t>Security and Surveillance:</a:t>
            </a:r>
          </a:p>
          <a:p>
            <a:pPr>
              <a:lnSpc>
                <a:spcPts val="3110"/>
              </a:lnSpc>
            </a:pPr>
            <a:r>
              <a:rPr lang="en-US" sz="2800" dirty="0">
                <a:solidFill>
                  <a:schemeClr val="bg1"/>
                </a:solidFill>
              </a:rPr>
              <a:t>Detect unusual or suspicious behavior based on facial expressions.</a:t>
            </a:r>
          </a:p>
          <a:p>
            <a:pPr>
              <a:lnSpc>
                <a:spcPts val="3110"/>
              </a:lnSpc>
            </a:pPr>
            <a:endParaRPr lang="en-US" sz="2800" dirty="0">
              <a:solidFill>
                <a:schemeClr val="bg1"/>
              </a:solidFill>
            </a:endParaRPr>
          </a:p>
          <a:p>
            <a:pPr>
              <a:lnSpc>
                <a:spcPts val="3110"/>
              </a:lnSpc>
            </a:pPr>
            <a:r>
              <a:rPr lang="en-US" sz="2800" b="1" dirty="0">
                <a:solidFill>
                  <a:srgbClr val="00B0F0"/>
                </a:solidFill>
              </a:rPr>
              <a:t>Healthcare:</a:t>
            </a:r>
          </a:p>
          <a:p>
            <a:pPr>
              <a:lnSpc>
                <a:spcPts val="3110"/>
              </a:lnSpc>
            </a:pPr>
            <a:r>
              <a:rPr lang="en-US" sz="2800" dirty="0">
                <a:solidFill>
                  <a:schemeClr val="bg1"/>
                </a:solidFill>
              </a:rPr>
              <a:t>Monitor patient emotions to provide better care.</a:t>
            </a:r>
          </a:p>
          <a:p>
            <a:pPr>
              <a:lnSpc>
                <a:spcPts val="3110"/>
              </a:lnSpc>
            </a:pPr>
            <a:endParaRPr lang="en-US" sz="2800" dirty="0">
              <a:solidFill>
                <a:schemeClr val="bg1"/>
              </a:solidFill>
            </a:endParaRPr>
          </a:p>
          <a:p>
            <a:pPr>
              <a:lnSpc>
                <a:spcPts val="3110"/>
              </a:lnSpc>
            </a:pPr>
            <a:r>
              <a:rPr lang="en-US" sz="2800" b="1" dirty="0">
                <a:solidFill>
                  <a:srgbClr val="00B0F0"/>
                </a:solidFill>
              </a:rPr>
              <a:t>Customer Service:</a:t>
            </a:r>
          </a:p>
          <a:p>
            <a:pPr>
              <a:lnSpc>
                <a:spcPts val="3110"/>
              </a:lnSpc>
            </a:pPr>
            <a:r>
              <a:rPr lang="en-US" sz="2800" dirty="0">
                <a:solidFill>
                  <a:schemeClr val="bg1"/>
                </a:solidFill>
              </a:rPr>
              <a:t>Enhance customer interactions by analyzing emotions.</a:t>
            </a:r>
          </a:p>
          <a:p>
            <a:pPr>
              <a:lnSpc>
                <a:spcPts val="3110"/>
              </a:lnSpc>
            </a:pPr>
            <a:endParaRPr lang="en-US" sz="2800" dirty="0">
              <a:solidFill>
                <a:schemeClr val="bg1"/>
              </a:solidFill>
            </a:endParaRPr>
          </a:p>
          <a:p>
            <a:pPr>
              <a:lnSpc>
                <a:spcPts val="3110"/>
              </a:lnSpc>
            </a:pPr>
            <a:r>
              <a:rPr lang="en-US" sz="2800" b="1" dirty="0">
                <a:solidFill>
                  <a:srgbClr val="00B0F0"/>
                </a:solidFill>
              </a:rPr>
              <a:t>Entertainment:</a:t>
            </a:r>
          </a:p>
          <a:p>
            <a:pPr>
              <a:lnSpc>
                <a:spcPts val="3110"/>
              </a:lnSpc>
            </a:pPr>
            <a:r>
              <a:rPr lang="en-US" sz="2800" dirty="0">
                <a:solidFill>
                  <a:schemeClr val="bg1"/>
                </a:solidFill>
              </a:rPr>
              <a:t>Interactive games that respond to player emotions.</a:t>
            </a:r>
          </a:p>
          <a:p>
            <a:pPr marL="0" indent="0">
              <a:lnSpc>
                <a:spcPts val="3110"/>
              </a:lnSpc>
              <a:buNone/>
            </a:pPr>
            <a:endParaRPr lang="en-US" sz="2800" dirty="0">
              <a:solidFill>
                <a:schemeClr val="bg1"/>
              </a:solidFill>
            </a:endParaRPr>
          </a:p>
        </p:txBody>
      </p:sp>
      <p:sp>
        <p:nvSpPr>
          <p:cNvPr id="12" name="Text 1"/>
          <p:cNvSpPr/>
          <p:nvPr/>
        </p:nvSpPr>
        <p:spPr>
          <a:xfrm>
            <a:off x="8542258" y="418780"/>
            <a:ext cx="6172200" cy="771525"/>
          </a:xfrm>
          <a:prstGeom prst="rect">
            <a:avLst/>
          </a:prstGeom>
          <a:noFill/>
          <a:ln/>
        </p:spPr>
        <p:txBody>
          <a:bodyPr wrap="none" rtlCol="0" anchor="t"/>
          <a:lstStyle/>
          <a:p>
            <a:pPr marL="0" indent="0">
              <a:lnSpc>
                <a:spcPts val="6075"/>
              </a:lnSpc>
              <a:buNone/>
            </a:pPr>
            <a:r>
              <a:rPr lang="en-US" sz="4400" b="1" dirty="0">
                <a:solidFill>
                  <a:srgbClr val="F5F0F0"/>
                </a:solidFill>
                <a:latin typeface="Arial" panose="020B0604020202020204" pitchFamily="34" charset="0"/>
                <a:ea typeface="Asar" pitchFamily="34" charset="-122"/>
                <a:cs typeface="Arial" panose="020B0604020202020204" pitchFamily="34" charset="0"/>
              </a:rPr>
              <a:t>Industry Usage</a:t>
            </a:r>
            <a:endParaRPr lang="en-US" sz="4400" b="1" dirty="0">
              <a:latin typeface="Arial" panose="020B0604020202020204" pitchFamily="34" charset="0"/>
              <a:cs typeface="Arial" panose="020B0604020202020204" pitchFamily="34" charset="0"/>
            </a:endParaRPr>
          </a:p>
        </p:txBody>
      </p:sp>
      <p:sp>
        <p:nvSpPr>
          <p:cNvPr id="13" name="Text 4"/>
          <p:cNvSpPr/>
          <p:nvPr/>
        </p:nvSpPr>
        <p:spPr>
          <a:xfrm>
            <a:off x="8513761" y="1629534"/>
            <a:ext cx="6244471" cy="6333366"/>
          </a:xfrm>
          <a:prstGeom prst="rect">
            <a:avLst/>
          </a:prstGeom>
          <a:noFill/>
          <a:ln/>
        </p:spPr>
        <p:txBody>
          <a:bodyPr wrap="square" rtlCol="0" anchor="t"/>
          <a:lstStyle/>
          <a:p>
            <a:pPr>
              <a:lnSpc>
                <a:spcPts val="3110"/>
              </a:lnSpc>
            </a:pPr>
            <a:r>
              <a:rPr lang="en-US" sz="2800" b="1" dirty="0">
                <a:solidFill>
                  <a:srgbClr val="00B0F0"/>
                </a:solidFill>
              </a:rPr>
              <a:t>Customer Service Industry:</a:t>
            </a:r>
          </a:p>
          <a:p>
            <a:pPr>
              <a:lnSpc>
                <a:spcPts val="3110"/>
              </a:lnSpc>
            </a:pPr>
            <a:r>
              <a:rPr lang="en-US" sz="2800" dirty="0">
                <a:solidFill>
                  <a:schemeClr val="bg1"/>
                </a:solidFill>
              </a:rPr>
              <a:t>Analyzes customer satisfaction and adjusts service accordingly.</a:t>
            </a:r>
          </a:p>
          <a:p>
            <a:pPr>
              <a:lnSpc>
                <a:spcPts val="3110"/>
              </a:lnSpc>
            </a:pPr>
            <a:endParaRPr lang="en-US" sz="2800" dirty="0">
              <a:solidFill>
                <a:schemeClr val="bg1"/>
              </a:solidFill>
            </a:endParaRPr>
          </a:p>
          <a:p>
            <a:pPr>
              <a:lnSpc>
                <a:spcPts val="3110"/>
              </a:lnSpc>
            </a:pPr>
            <a:r>
              <a:rPr lang="en-US" sz="2800" b="1" dirty="0">
                <a:solidFill>
                  <a:srgbClr val="00B0F0"/>
                </a:solidFill>
              </a:rPr>
              <a:t>Healthcare:</a:t>
            </a:r>
          </a:p>
          <a:p>
            <a:pPr>
              <a:lnSpc>
                <a:spcPts val="3110"/>
              </a:lnSpc>
            </a:pPr>
            <a:r>
              <a:rPr lang="en-US" sz="2800" dirty="0">
                <a:solidFill>
                  <a:schemeClr val="bg1"/>
                </a:solidFill>
              </a:rPr>
              <a:t>Mental health monitoring and personalized therapy sessions.</a:t>
            </a:r>
          </a:p>
          <a:p>
            <a:pPr>
              <a:lnSpc>
                <a:spcPts val="3110"/>
              </a:lnSpc>
            </a:pPr>
            <a:endParaRPr lang="en-US" sz="2800" dirty="0">
              <a:solidFill>
                <a:schemeClr val="bg1"/>
              </a:solidFill>
            </a:endParaRPr>
          </a:p>
          <a:p>
            <a:pPr>
              <a:lnSpc>
                <a:spcPts val="3110"/>
              </a:lnSpc>
            </a:pPr>
            <a:r>
              <a:rPr lang="en-US" sz="2800" b="1" dirty="0">
                <a:solidFill>
                  <a:srgbClr val="00B0F0"/>
                </a:solidFill>
              </a:rPr>
              <a:t>Marketing:</a:t>
            </a:r>
          </a:p>
          <a:p>
            <a:pPr>
              <a:lnSpc>
                <a:spcPts val="3110"/>
              </a:lnSpc>
            </a:pPr>
            <a:r>
              <a:rPr lang="en-US" sz="2800" dirty="0">
                <a:solidFill>
                  <a:schemeClr val="bg1"/>
                </a:solidFill>
              </a:rPr>
              <a:t>Gauges consumer reactions to advertisements or products.</a:t>
            </a:r>
          </a:p>
          <a:p>
            <a:pPr>
              <a:lnSpc>
                <a:spcPts val="3110"/>
              </a:lnSpc>
            </a:pPr>
            <a:endParaRPr lang="en-US" sz="2800" dirty="0">
              <a:solidFill>
                <a:schemeClr val="bg1"/>
              </a:solidFill>
            </a:endParaRPr>
          </a:p>
          <a:p>
            <a:pPr>
              <a:lnSpc>
                <a:spcPts val="3110"/>
              </a:lnSpc>
            </a:pPr>
            <a:r>
              <a:rPr lang="en-US" sz="2800" b="1" dirty="0">
                <a:solidFill>
                  <a:srgbClr val="00B0F0"/>
                </a:solidFill>
              </a:rPr>
              <a:t>Security:</a:t>
            </a:r>
          </a:p>
          <a:p>
            <a:pPr>
              <a:lnSpc>
                <a:spcPts val="3110"/>
              </a:lnSpc>
            </a:pPr>
            <a:r>
              <a:rPr lang="en-US" sz="2800" dirty="0">
                <a:solidFill>
                  <a:schemeClr val="bg1"/>
                </a:solidFill>
              </a:rPr>
              <a:t>Identifies potential threats based on emotional responses.</a:t>
            </a:r>
          </a:p>
          <a:p>
            <a:pPr>
              <a:lnSpc>
                <a:spcPts val="3110"/>
              </a:lnSpc>
            </a:pPr>
            <a:endParaRPr lang="en-US" sz="2800" dirty="0">
              <a:solidFill>
                <a:schemeClr val="bg1"/>
              </a:solidFill>
            </a:endParaRPr>
          </a:p>
          <a:p>
            <a:pPr marL="0" indent="0">
              <a:lnSpc>
                <a:spcPts val="3110"/>
              </a:lnSpc>
              <a:buNone/>
            </a:pPr>
            <a:endParaRPr lang="en-US" sz="2800" dirty="0">
              <a:solidFill>
                <a:schemeClr val="bg1"/>
              </a:solidFill>
            </a:endParaRPr>
          </a:p>
        </p:txBody>
      </p:sp>
    </p:spTree>
    <p:extLst>
      <p:ext uri="{BB962C8B-B14F-4D97-AF65-F5344CB8AC3E}">
        <p14:creationId xmlns:p14="http://schemas.microsoft.com/office/powerpoint/2010/main" val="252869553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7392" y="-18295"/>
            <a:ext cx="14630400" cy="8229600"/>
          </a:xfrm>
          <a:prstGeom prst="rect">
            <a:avLst/>
          </a:prstGeom>
          <a:solidFill>
            <a:srgbClr val="09151A">
              <a:alpha val="75000"/>
            </a:srgbClr>
          </a:solidFill>
          <a:ln/>
        </p:spPr>
      </p:sp>
      <p:sp>
        <p:nvSpPr>
          <p:cNvPr id="5" name="Text 1"/>
          <p:cNvSpPr/>
          <p:nvPr/>
        </p:nvSpPr>
        <p:spPr>
          <a:xfrm>
            <a:off x="816412" y="833318"/>
            <a:ext cx="5831919" cy="728901"/>
          </a:xfrm>
          <a:prstGeom prst="rect">
            <a:avLst/>
          </a:prstGeom>
          <a:noFill/>
          <a:ln/>
        </p:spPr>
        <p:txBody>
          <a:bodyPr wrap="none" rtlCol="0" anchor="t"/>
          <a:lstStyle/>
          <a:p>
            <a:pPr marL="0" indent="0">
              <a:lnSpc>
                <a:spcPts val="5740"/>
              </a:lnSpc>
              <a:buNone/>
            </a:pPr>
            <a:r>
              <a:rPr lang="en-US" sz="4592" b="1" dirty="0">
                <a:solidFill>
                  <a:srgbClr val="F5F0F0"/>
                </a:solidFill>
                <a:latin typeface="Arial" panose="020B0604020202020204" pitchFamily="34" charset="0"/>
                <a:ea typeface="Asar" pitchFamily="34" charset="-122"/>
                <a:cs typeface="Arial" panose="020B0604020202020204" pitchFamily="34" charset="0"/>
              </a:rPr>
              <a:t>Requirements</a:t>
            </a:r>
            <a:endParaRPr lang="en-US" sz="4592" b="1" dirty="0">
              <a:latin typeface="Arial" panose="020B0604020202020204" pitchFamily="34" charset="0"/>
              <a:cs typeface="Arial" panose="020B0604020202020204" pitchFamily="34" charset="0"/>
            </a:endParaRPr>
          </a:p>
        </p:txBody>
      </p:sp>
      <p:sp>
        <p:nvSpPr>
          <p:cNvPr id="6" name="Text 2"/>
          <p:cNvSpPr/>
          <p:nvPr/>
        </p:nvSpPr>
        <p:spPr>
          <a:xfrm>
            <a:off x="816412" y="1835984"/>
            <a:ext cx="7511177" cy="746284"/>
          </a:xfrm>
          <a:prstGeom prst="rect">
            <a:avLst/>
          </a:prstGeom>
          <a:noFill/>
          <a:ln/>
        </p:spPr>
        <p:txBody>
          <a:bodyPr wrap="square" rtlCol="0" anchor="t"/>
          <a:lstStyle/>
          <a:p>
            <a:pPr marL="0" indent="0">
              <a:lnSpc>
                <a:spcPts val="2939"/>
              </a:lnSpc>
              <a:buNone/>
            </a:pPr>
            <a:r>
              <a:rPr lang="en-US" sz="1837" dirty="0">
                <a:solidFill>
                  <a:srgbClr val="E2E6E9"/>
                </a:solidFill>
                <a:ea typeface="Asar" pitchFamily="34" charset="-122"/>
                <a:cs typeface="Asar" pitchFamily="34" charset="-120"/>
              </a:rPr>
              <a:t>The project required specific hardware and software components to ensure successful implementation and execution.</a:t>
            </a:r>
            <a:endParaRPr lang="en-US" sz="1837" dirty="0"/>
          </a:p>
        </p:txBody>
      </p:sp>
      <p:sp>
        <p:nvSpPr>
          <p:cNvPr id="7" name="Shape 3"/>
          <p:cNvSpPr/>
          <p:nvPr/>
        </p:nvSpPr>
        <p:spPr>
          <a:xfrm>
            <a:off x="816412" y="2920722"/>
            <a:ext cx="7511177" cy="4475559"/>
          </a:xfrm>
          <a:prstGeom prst="roundRect">
            <a:avLst>
              <a:gd name="adj" fmla="val 2189"/>
            </a:avLst>
          </a:prstGeom>
          <a:noFill/>
          <a:ln w="7620">
            <a:solidFill>
              <a:srgbClr val="FFFFFF">
                <a:alpha val="24000"/>
              </a:srgbClr>
            </a:solidFill>
            <a:prstDash val="solid"/>
          </a:ln>
        </p:spPr>
      </p:sp>
      <p:sp>
        <p:nvSpPr>
          <p:cNvPr id="8" name="Shape 4"/>
          <p:cNvSpPr/>
          <p:nvPr/>
        </p:nvSpPr>
        <p:spPr>
          <a:xfrm>
            <a:off x="824032" y="2928342"/>
            <a:ext cx="7495937" cy="668179"/>
          </a:xfrm>
          <a:prstGeom prst="rect">
            <a:avLst/>
          </a:prstGeom>
          <a:solidFill>
            <a:srgbClr val="FFFFFF">
              <a:alpha val="4000"/>
            </a:srgbClr>
          </a:solidFill>
          <a:ln/>
        </p:spPr>
      </p:sp>
      <p:sp>
        <p:nvSpPr>
          <p:cNvPr id="9" name="Text 5"/>
          <p:cNvSpPr/>
          <p:nvPr/>
        </p:nvSpPr>
        <p:spPr>
          <a:xfrm>
            <a:off x="1057275" y="2920722"/>
            <a:ext cx="3277672" cy="668179"/>
          </a:xfrm>
          <a:prstGeom prst="rect">
            <a:avLst/>
          </a:prstGeom>
          <a:noFill/>
          <a:ln/>
        </p:spPr>
        <p:txBody>
          <a:bodyPr wrap="none" rtlCol="0" anchor="t"/>
          <a:lstStyle/>
          <a:p>
            <a:pPr marL="0" indent="0">
              <a:lnSpc>
                <a:spcPts val="2939"/>
              </a:lnSpc>
              <a:buNone/>
            </a:pPr>
            <a:r>
              <a:rPr lang="en-US" sz="1837" b="1" dirty="0">
                <a:solidFill>
                  <a:srgbClr val="E2E6E9"/>
                </a:solidFill>
                <a:latin typeface="Arial" panose="020B0604020202020204" pitchFamily="34" charset="0"/>
                <a:ea typeface="Asar" pitchFamily="34" charset="-122"/>
                <a:cs typeface="Arial" panose="020B0604020202020204" pitchFamily="34" charset="0"/>
              </a:rPr>
              <a:t>Hardware</a:t>
            </a:r>
            <a:endParaRPr lang="en-US" sz="1837" b="1" dirty="0">
              <a:latin typeface="Arial" panose="020B0604020202020204" pitchFamily="34" charset="0"/>
              <a:cs typeface="Arial" panose="020B0604020202020204" pitchFamily="34" charset="0"/>
            </a:endParaRPr>
          </a:p>
        </p:txBody>
      </p:sp>
      <p:sp>
        <p:nvSpPr>
          <p:cNvPr id="10" name="Text 6"/>
          <p:cNvSpPr/>
          <p:nvPr/>
        </p:nvSpPr>
        <p:spPr>
          <a:xfrm>
            <a:off x="4809053" y="2928342"/>
            <a:ext cx="3277672" cy="668178"/>
          </a:xfrm>
          <a:prstGeom prst="rect">
            <a:avLst/>
          </a:prstGeom>
          <a:noFill/>
          <a:ln/>
        </p:spPr>
        <p:txBody>
          <a:bodyPr wrap="none" rtlCol="0" anchor="t"/>
          <a:lstStyle/>
          <a:p>
            <a:pPr marL="0" indent="0">
              <a:lnSpc>
                <a:spcPts val="2939"/>
              </a:lnSpc>
              <a:buNone/>
            </a:pPr>
            <a:r>
              <a:rPr lang="en-US" sz="1837" b="1" dirty="0">
                <a:solidFill>
                  <a:srgbClr val="E2E6E9"/>
                </a:solidFill>
                <a:latin typeface="Arial" panose="020B0604020202020204" pitchFamily="34" charset="0"/>
                <a:ea typeface="Asar" pitchFamily="34" charset="-122"/>
                <a:cs typeface="Arial" panose="020B0604020202020204" pitchFamily="34" charset="0"/>
              </a:rPr>
              <a:t>Software</a:t>
            </a:r>
            <a:endParaRPr lang="en-US" sz="1837" b="1" dirty="0">
              <a:latin typeface="Arial" panose="020B0604020202020204" pitchFamily="34" charset="0"/>
              <a:cs typeface="Arial" panose="020B0604020202020204" pitchFamily="34" charset="0"/>
            </a:endParaRPr>
          </a:p>
        </p:txBody>
      </p:sp>
      <p:sp>
        <p:nvSpPr>
          <p:cNvPr id="11" name="Shape 7"/>
          <p:cNvSpPr/>
          <p:nvPr/>
        </p:nvSpPr>
        <p:spPr>
          <a:xfrm>
            <a:off x="816412" y="3520678"/>
            <a:ext cx="7495937" cy="1414463"/>
          </a:xfrm>
          <a:prstGeom prst="rect">
            <a:avLst/>
          </a:prstGeom>
          <a:solidFill>
            <a:srgbClr val="000000">
              <a:alpha val="4000"/>
            </a:srgbClr>
          </a:solidFill>
          <a:ln/>
        </p:spPr>
      </p:sp>
      <p:sp>
        <p:nvSpPr>
          <p:cNvPr id="12" name="Text 8"/>
          <p:cNvSpPr/>
          <p:nvPr/>
        </p:nvSpPr>
        <p:spPr>
          <a:xfrm>
            <a:off x="1057274" y="3744039"/>
            <a:ext cx="3400425" cy="1119426"/>
          </a:xfrm>
          <a:prstGeom prst="rect">
            <a:avLst/>
          </a:prstGeom>
          <a:noFill/>
          <a:ln/>
        </p:spPr>
        <p:txBody>
          <a:bodyPr wrap="square" rtlCol="0" anchor="t"/>
          <a:lstStyle/>
          <a:p>
            <a:pPr marL="0" indent="0">
              <a:lnSpc>
                <a:spcPts val="2939"/>
              </a:lnSpc>
              <a:buNone/>
            </a:pPr>
            <a:r>
              <a:rPr lang="en-US" sz="1837" dirty="0">
                <a:solidFill>
                  <a:srgbClr val="E2E6E9"/>
                </a:solidFill>
                <a:ea typeface="Asar" pitchFamily="34" charset="-122"/>
                <a:cs typeface="Asar" pitchFamily="34" charset="-120"/>
              </a:rPr>
              <a:t>Computer/laptop with minimum 4GB RAM, I3 processor, and 128GB hard drive</a:t>
            </a:r>
            <a:endParaRPr lang="en-US" sz="1837" dirty="0"/>
          </a:p>
        </p:txBody>
      </p:sp>
      <p:sp>
        <p:nvSpPr>
          <p:cNvPr id="13" name="Text 9"/>
          <p:cNvSpPr/>
          <p:nvPr/>
        </p:nvSpPr>
        <p:spPr>
          <a:xfrm>
            <a:off x="4809053" y="3744039"/>
            <a:ext cx="3277672" cy="746284"/>
          </a:xfrm>
          <a:prstGeom prst="rect">
            <a:avLst/>
          </a:prstGeom>
          <a:noFill/>
          <a:ln/>
        </p:spPr>
        <p:txBody>
          <a:bodyPr wrap="square" rtlCol="0" anchor="t"/>
          <a:lstStyle/>
          <a:p>
            <a:pPr marL="0" indent="0">
              <a:lnSpc>
                <a:spcPts val="2939"/>
              </a:lnSpc>
              <a:buNone/>
            </a:pPr>
            <a:r>
              <a:rPr lang="en-US" sz="1837" dirty="0">
                <a:solidFill>
                  <a:srgbClr val="E2E6E9"/>
                </a:solidFill>
                <a:ea typeface="Asar" pitchFamily="34" charset="-122"/>
                <a:cs typeface="Asar" pitchFamily="34" charset="-120"/>
              </a:rPr>
              <a:t>Windows/Mac/Linux graphical operating system</a:t>
            </a:r>
            <a:endParaRPr lang="en-US" sz="1837" dirty="0"/>
          </a:p>
        </p:txBody>
      </p:sp>
      <p:sp>
        <p:nvSpPr>
          <p:cNvPr id="14" name="Shape 10"/>
          <p:cNvSpPr/>
          <p:nvPr/>
        </p:nvSpPr>
        <p:spPr>
          <a:xfrm>
            <a:off x="824032" y="5273397"/>
            <a:ext cx="7495937" cy="778907"/>
          </a:xfrm>
          <a:prstGeom prst="rect">
            <a:avLst/>
          </a:prstGeom>
          <a:solidFill>
            <a:srgbClr val="FFFFFF">
              <a:alpha val="4000"/>
            </a:srgbClr>
          </a:solidFill>
          <a:ln/>
        </p:spPr>
      </p:sp>
      <p:sp>
        <p:nvSpPr>
          <p:cNvPr id="15" name="Text 11"/>
          <p:cNvSpPr/>
          <p:nvPr/>
        </p:nvSpPr>
        <p:spPr>
          <a:xfrm>
            <a:off x="1057275" y="5158502"/>
            <a:ext cx="3277672" cy="746284"/>
          </a:xfrm>
          <a:prstGeom prst="rect">
            <a:avLst/>
          </a:prstGeom>
          <a:noFill/>
          <a:ln/>
        </p:spPr>
        <p:txBody>
          <a:bodyPr wrap="square" rtlCol="0" anchor="t"/>
          <a:lstStyle/>
          <a:p>
            <a:pPr marL="0" indent="0">
              <a:lnSpc>
                <a:spcPts val="2939"/>
              </a:lnSpc>
              <a:buNone/>
            </a:pPr>
            <a:r>
              <a:rPr lang="en-US" sz="1837" dirty="0">
                <a:solidFill>
                  <a:srgbClr val="E2E6E9"/>
                </a:solidFill>
                <a:ea typeface="Asar" pitchFamily="34" charset="-122"/>
                <a:cs typeface="Asar" pitchFamily="34" charset="-120"/>
              </a:rPr>
              <a:t>Webcam with minimum 4 megapixels</a:t>
            </a:r>
            <a:endParaRPr lang="en-US" sz="1837" dirty="0"/>
          </a:p>
        </p:txBody>
      </p:sp>
      <p:sp>
        <p:nvSpPr>
          <p:cNvPr id="16" name="Text 12"/>
          <p:cNvSpPr/>
          <p:nvPr/>
        </p:nvSpPr>
        <p:spPr>
          <a:xfrm>
            <a:off x="4809053" y="5158502"/>
            <a:ext cx="3277672" cy="373142"/>
          </a:xfrm>
          <a:prstGeom prst="rect">
            <a:avLst/>
          </a:prstGeom>
          <a:noFill/>
          <a:ln/>
        </p:spPr>
        <p:txBody>
          <a:bodyPr wrap="none" rtlCol="0" anchor="t"/>
          <a:lstStyle/>
          <a:p>
            <a:pPr marL="0" indent="0">
              <a:lnSpc>
                <a:spcPts val="2939"/>
              </a:lnSpc>
              <a:buNone/>
            </a:pPr>
            <a:r>
              <a:rPr lang="en-US" sz="1837" dirty="0">
                <a:solidFill>
                  <a:srgbClr val="E2E6E9"/>
                </a:solidFill>
                <a:ea typeface="Asar" pitchFamily="34" charset="-122"/>
                <a:cs typeface="Asar" pitchFamily="34" charset="-120"/>
              </a:rPr>
              <a:t>Python 3.14</a:t>
            </a:r>
            <a:endParaRPr lang="en-US" sz="1837" dirty="0"/>
          </a:p>
        </p:txBody>
      </p:sp>
      <p:sp>
        <p:nvSpPr>
          <p:cNvPr id="17" name="Shape 13"/>
          <p:cNvSpPr/>
          <p:nvPr/>
        </p:nvSpPr>
        <p:spPr>
          <a:xfrm>
            <a:off x="824032" y="6052304"/>
            <a:ext cx="7495937" cy="668179"/>
          </a:xfrm>
          <a:prstGeom prst="rect">
            <a:avLst/>
          </a:prstGeom>
          <a:solidFill>
            <a:srgbClr val="000000">
              <a:alpha val="4000"/>
            </a:srgbClr>
          </a:solidFill>
          <a:ln/>
        </p:spPr>
      </p:sp>
      <p:sp>
        <p:nvSpPr>
          <p:cNvPr id="18" name="Text 14"/>
          <p:cNvSpPr/>
          <p:nvPr/>
        </p:nvSpPr>
        <p:spPr>
          <a:xfrm>
            <a:off x="1057275" y="6199823"/>
            <a:ext cx="3277672" cy="373142"/>
          </a:xfrm>
          <a:prstGeom prst="rect">
            <a:avLst/>
          </a:prstGeom>
          <a:noFill/>
          <a:ln/>
        </p:spPr>
        <p:txBody>
          <a:bodyPr wrap="none" rtlCol="0" anchor="t"/>
          <a:lstStyle/>
          <a:p>
            <a:pPr marL="0" indent="0">
              <a:lnSpc>
                <a:spcPts val="2939"/>
              </a:lnSpc>
              <a:buNone/>
            </a:pPr>
            <a:endParaRPr lang="en-US" sz="1837" dirty="0"/>
          </a:p>
        </p:txBody>
      </p:sp>
      <p:sp>
        <p:nvSpPr>
          <p:cNvPr id="19" name="Text 15"/>
          <p:cNvSpPr/>
          <p:nvPr/>
        </p:nvSpPr>
        <p:spPr>
          <a:xfrm>
            <a:off x="4809053" y="6199823"/>
            <a:ext cx="3277672" cy="373142"/>
          </a:xfrm>
          <a:prstGeom prst="rect">
            <a:avLst/>
          </a:prstGeom>
          <a:noFill/>
          <a:ln/>
        </p:spPr>
        <p:txBody>
          <a:bodyPr wrap="none" rtlCol="0" anchor="t"/>
          <a:lstStyle/>
          <a:p>
            <a:pPr marL="0" indent="0">
              <a:lnSpc>
                <a:spcPts val="2939"/>
              </a:lnSpc>
              <a:buNone/>
            </a:pPr>
            <a:r>
              <a:rPr lang="en-US" sz="1837" dirty="0">
                <a:solidFill>
                  <a:srgbClr val="E2E6E9"/>
                </a:solidFill>
                <a:ea typeface="Asar" pitchFamily="34" charset="-122"/>
                <a:cs typeface="Asar" pitchFamily="34" charset="-120"/>
              </a:rPr>
              <a:t>Visual Studio Code</a:t>
            </a:r>
            <a:endParaRPr lang="en-US" sz="1837" dirty="0"/>
          </a:p>
        </p:txBody>
      </p:sp>
      <p:sp>
        <p:nvSpPr>
          <p:cNvPr id="20" name="Shape 16"/>
          <p:cNvSpPr/>
          <p:nvPr/>
        </p:nvSpPr>
        <p:spPr>
          <a:xfrm>
            <a:off x="816411" y="6736636"/>
            <a:ext cx="7495937" cy="668179"/>
          </a:xfrm>
          <a:prstGeom prst="rect">
            <a:avLst/>
          </a:prstGeom>
          <a:solidFill>
            <a:srgbClr val="FFFFFF">
              <a:alpha val="4000"/>
            </a:srgbClr>
          </a:solidFill>
          <a:ln/>
        </p:spPr>
      </p:sp>
      <p:sp>
        <p:nvSpPr>
          <p:cNvPr id="21" name="Text 17"/>
          <p:cNvSpPr/>
          <p:nvPr/>
        </p:nvSpPr>
        <p:spPr>
          <a:xfrm>
            <a:off x="1057275" y="6868001"/>
            <a:ext cx="3277672" cy="373142"/>
          </a:xfrm>
          <a:prstGeom prst="rect">
            <a:avLst/>
          </a:prstGeom>
          <a:noFill/>
          <a:ln/>
        </p:spPr>
        <p:txBody>
          <a:bodyPr wrap="none" rtlCol="0" anchor="t"/>
          <a:lstStyle/>
          <a:p>
            <a:pPr marL="0" indent="0">
              <a:lnSpc>
                <a:spcPts val="2939"/>
              </a:lnSpc>
              <a:buNone/>
            </a:pPr>
            <a:endParaRPr lang="en-US" sz="1837" dirty="0"/>
          </a:p>
        </p:txBody>
      </p:sp>
      <p:sp>
        <p:nvSpPr>
          <p:cNvPr id="22" name="Text 18"/>
          <p:cNvSpPr/>
          <p:nvPr/>
        </p:nvSpPr>
        <p:spPr>
          <a:xfrm>
            <a:off x="4809053" y="6868001"/>
            <a:ext cx="3277672" cy="373142"/>
          </a:xfrm>
          <a:prstGeom prst="rect">
            <a:avLst/>
          </a:prstGeom>
          <a:noFill/>
          <a:ln/>
        </p:spPr>
        <p:txBody>
          <a:bodyPr wrap="none" rtlCol="0" anchor="t"/>
          <a:lstStyle/>
          <a:p>
            <a:pPr marL="0" indent="0">
              <a:lnSpc>
                <a:spcPts val="2939"/>
              </a:lnSpc>
              <a:buNone/>
            </a:pPr>
            <a:r>
              <a:rPr lang="en-US" sz="1837" dirty="0">
                <a:solidFill>
                  <a:srgbClr val="E2E6E9"/>
                </a:solidFill>
                <a:ea typeface="Asar" pitchFamily="34" charset="-122"/>
                <a:cs typeface="Asar" pitchFamily="34" charset="-120"/>
              </a:rPr>
              <a:t>Libraries: OpenCV, DeepFace</a:t>
            </a:r>
            <a:endParaRPr lang="en-US" sz="1837" dirty="0"/>
          </a:p>
        </p:txBody>
      </p:sp>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l="11111" r="9595"/>
          <a:stretch/>
        </p:blipFill>
        <p:spPr>
          <a:xfrm>
            <a:off x="8376143" y="15597"/>
            <a:ext cx="6261877" cy="4509055"/>
          </a:xfrm>
          <a:prstGeom prst="rect">
            <a:avLst/>
          </a:prstGeom>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30444" t="21089" r="27481" b="17282"/>
          <a:stretch/>
        </p:blipFill>
        <p:spPr>
          <a:xfrm>
            <a:off x="13841512" y="6924397"/>
            <a:ext cx="901700" cy="1320800"/>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52664" y="4541965"/>
            <a:ext cx="1402013" cy="1395782"/>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12954" y="4548420"/>
            <a:ext cx="1660219" cy="1682554"/>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70690" y="6628958"/>
            <a:ext cx="1606052" cy="1606052"/>
          </a:xfrm>
          <a:prstGeom prst="rect">
            <a:avLst/>
          </a:prstGeom>
        </p:spPr>
      </p:pic>
      <p:pic>
        <p:nvPicPr>
          <p:cNvPr id="31" name="Picture 30"/>
          <p:cNvPicPr>
            <a:picLocks noChangeAspect="1"/>
          </p:cNvPicPr>
          <p:nvPr/>
        </p:nvPicPr>
        <p:blipFill rotWithShape="1">
          <a:blip r:embed="rId9">
            <a:extLst>
              <a:ext uri="{28A0092B-C50C-407E-A947-70E740481C1C}">
                <a14:useLocalDpi xmlns:a14="http://schemas.microsoft.com/office/drawing/2010/main" val="0"/>
              </a:ext>
            </a:extLst>
          </a:blip>
          <a:srcRect b="23897"/>
          <a:stretch/>
        </p:blipFill>
        <p:spPr>
          <a:xfrm>
            <a:off x="11384099" y="4572062"/>
            <a:ext cx="1475107" cy="1383796"/>
          </a:xfrm>
          <a:prstGeom prst="rect">
            <a:avLst/>
          </a:prstGeom>
        </p:spPr>
      </p:pic>
      <p:pic>
        <p:nvPicPr>
          <p:cNvPr id="32" name="Picture 31"/>
          <p:cNvPicPr>
            <a:picLocks noChangeAspect="1"/>
          </p:cNvPicPr>
          <p:nvPr/>
        </p:nvPicPr>
        <p:blipFill rotWithShape="1">
          <a:blip r:embed="rId10">
            <a:extLst>
              <a:ext uri="{28A0092B-C50C-407E-A947-70E740481C1C}">
                <a14:useLocalDpi xmlns:a14="http://schemas.microsoft.com/office/drawing/2010/main" val="0"/>
              </a:ext>
            </a:extLst>
          </a:blip>
          <a:srcRect l="23927" t="23925" r="23925" b="23927"/>
          <a:stretch/>
        </p:blipFill>
        <p:spPr>
          <a:xfrm>
            <a:off x="10208179" y="5589469"/>
            <a:ext cx="1117600" cy="1117600"/>
          </a:xfrm>
          <a:prstGeom prst="rect">
            <a:avLst/>
          </a:prstGeom>
        </p:spPr>
      </p:pic>
      <p:pic>
        <p:nvPicPr>
          <p:cNvPr id="33" name="Pictur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380641" y="6512335"/>
            <a:ext cx="1345587" cy="1600333"/>
          </a:xfrm>
          <a:prstGeom prst="rect">
            <a:avLst/>
          </a:prstGeom>
        </p:spPr>
      </p:pic>
      <p:pic>
        <p:nvPicPr>
          <p:cNvPr id="34" name="Picture 33"/>
          <p:cNvPicPr>
            <a:picLocks noChangeAspect="1"/>
          </p:cNvPicPr>
          <p:nvPr/>
        </p:nvPicPr>
        <p:blipFill rotWithShape="1">
          <a:blip r:embed="rId12">
            <a:extLst>
              <a:ext uri="{28A0092B-C50C-407E-A947-70E740481C1C}">
                <a14:useLocalDpi xmlns:a14="http://schemas.microsoft.com/office/drawing/2010/main" val="0"/>
              </a:ext>
            </a:extLst>
          </a:blip>
          <a:srcRect l="23017" t="21887" r="20687" b="21816"/>
          <a:stretch/>
        </p:blipFill>
        <p:spPr>
          <a:xfrm>
            <a:off x="12594705" y="6090405"/>
            <a:ext cx="1206501" cy="1206500"/>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270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7" y="504675"/>
            <a:ext cx="4320540" cy="540068"/>
          </a:xfrm>
          <a:prstGeom prst="rect">
            <a:avLst/>
          </a:prstGeom>
          <a:noFill/>
          <a:ln/>
        </p:spPr>
        <p:txBody>
          <a:bodyPr wrap="none" rtlCol="0" anchor="t"/>
          <a:lstStyle/>
          <a:p>
            <a:pPr marL="0" indent="0">
              <a:lnSpc>
                <a:spcPts val="4253"/>
              </a:lnSpc>
              <a:buNone/>
            </a:pPr>
            <a:r>
              <a:rPr lang="en-US" sz="3402" b="1" dirty="0">
                <a:solidFill>
                  <a:srgbClr val="F5F0F0"/>
                </a:solidFill>
                <a:latin typeface="Arial" panose="020B0604020202020204" pitchFamily="34" charset="0"/>
                <a:ea typeface="Asar" pitchFamily="34" charset="-122"/>
                <a:cs typeface="Arial" panose="020B0604020202020204" pitchFamily="34" charset="0"/>
              </a:rPr>
              <a:t>Project Summary</a:t>
            </a:r>
            <a:endParaRPr lang="en-US" sz="3402" b="1" dirty="0">
              <a:latin typeface="Arial" panose="020B0604020202020204" pitchFamily="34" charset="0"/>
              <a:cs typeface="Arial" panose="020B0604020202020204" pitchFamily="34" charset="0"/>
            </a:endParaRPr>
          </a:p>
        </p:txBody>
      </p:sp>
      <p:sp>
        <p:nvSpPr>
          <p:cNvPr id="6" name="Text 2"/>
          <p:cNvSpPr/>
          <p:nvPr/>
        </p:nvSpPr>
        <p:spPr>
          <a:xfrm>
            <a:off x="6091237" y="1366569"/>
            <a:ext cx="7934325" cy="1106329"/>
          </a:xfrm>
          <a:prstGeom prst="rect">
            <a:avLst/>
          </a:prstGeom>
          <a:noFill/>
          <a:ln/>
        </p:spPr>
        <p:txBody>
          <a:bodyPr wrap="square" rtlCol="0" anchor="t"/>
          <a:lstStyle/>
          <a:p>
            <a:pPr marL="0" indent="0" algn="just">
              <a:lnSpc>
                <a:spcPts val="2177"/>
              </a:lnSpc>
              <a:buNone/>
            </a:pPr>
            <a:r>
              <a:rPr lang="en-US" sz="1600" dirty="0">
                <a:solidFill>
                  <a:srgbClr val="E2E6E9"/>
                </a:solidFill>
                <a:ea typeface="Asar" pitchFamily="34" charset="-122"/>
                <a:cs typeface="Asar" pitchFamily="34" charset="-120"/>
              </a:rPr>
              <a:t>The Facial Impression Recognition System aims to detect and classify human facial expressions in real-time using Python, OpenCV, and deep learning techniques. The system identifies common facial expressions such as happiness, sadness, anger, surprise, fear, and neutral emotions, making it applicable in various fields such as human-computer interaction, behavioral analysis, and emotion-based AI systems.</a:t>
            </a:r>
            <a:endParaRPr lang="en-US" sz="1600" dirty="0"/>
          </a:p>
        </p:txBody>
      </p:sp>
      <p:sp>
        <p:nvSpPr>
          <p:cNvPr id="7" name="Shape 3"/>
          <p:cNvSpPr/>
          <p:nvPr/>
        </p:nvSpPr>
        <p:spPr>
          <a:xfrm>
            <a:off x="6091238" y="3366492"/>
            <a:ext cx="388739" cy="388739"/>
          </a:xfrm>
          <a:prstGeom prst="roundRect">
            <a:avLst>
              <a:gd name="adj" fmla="val 18672"/>
            </a:avLst>
          </a:prstGeom>
          <a:solidFill>
            <a:srgbClr val="003180"/>
          </a:solidFill>
          <a:ln w="7620">
            <a:solidFill>
              <a:srgbClr val="194A99"/>
            </a:solidFill>
            <a:prstDash val="solid"/>
          </a:ln>
        </p:spPr>
      </p:sp>
      <p:sp>
        <p:nvSpPr>
          <p:cNvPr id="8" name="Text 4"/>
          <p:cNvSpPr/>
          <p:nvPr/>
        </p:nvSpPr>
        <p:spPr>
          <a:xfrm>
            <a:off x="6225897" y="3431262"/>
            <a:ext cx="119301"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1</a:t>
            </a:r>
            <a:endParaRPr lang="en-US" sz="2041" dirty="0"/>
          </a:p>
        </p:txBody>
      </p:sp>
      <p:sp>
        <p:nvSpPr>
          <p:cNvPr id="9" name="Text 5"/>
          <p:cNvSpPr/>
          <p:nvPr/>
        </p:nvSpPr>
        <p:spPr>
          <a:xfrm>
            <a:off x="6652736" y="3366492"/>
            <a:ext cx="2160270" cy="388739"/>
          </a:xfrm>
          <a:prstGeom prst="rect">
            <a:avLst/>
          </a:prstGeom>
          <a:noFill/>
          <a:ln/>
        </p:spPr>
        <p:txBody>
          <a:bodyPr wrap="none" rtlCol="0" anchor="t"/>
          <a:lstStyle/>
          <a:p>
            <a:pPr marL="0" indent="0">
              <a:lnSpc>
                <a:spcPts val="2126"/>
              </a:lnSpc>
              <a:buNone/>
            </a:pPr>
            <a:r>
              <a:rPr lang="en-US" sz="1701" b="1" dirty="0">
                <a:solidFill>
                  <a:srgbClr val="E2E6E9"/>
                </a:solidFill>
                <a:latin typeface="Arial Rounded MT Bold" panose="020F0704030504030204" pitchFamily="34" charset="0"/>
                <a:ea typeface="Asar" pitchFamily="34" charset="-122"/>
                <a:cs typeface="Asar" pitchFamily="34" charset="-120"/>
              </a:rPr>
              <a:t>Face Detection</a:t>
            </a:r>
            <a:endParaRPr lang="en-US" sz="1701" b="1" dirty="0">
              <a:latin typeface="Arial Rounded MT Bold" panose="020F0704030504030204" pitchFamily="34" charset="0"/>
            </a:endParaRPr>
          </a:p>
        </p:txBody>
      </p:sp>
      <p:sp>
        <p:nvSpPr>
          <p:cNvPr id="10" name="Text 6"/>
          <p:cNvSpPr/>
          <p:nvPr/>
        </p:nvSpPr>
        <p:spPr>
          <a:xfrm>
            <a:off x="6652736" y="3739991"/>
            <a:ext cx="7372826" cy="553164"/>
          </a:xfrm>
          <a:prstGeom prst="rect">
            <a:avLst/>
          </a:prstGeom>
          <a:noFill/>
          <a:ln/>
        </p:spPr>
        <p:txBody>
          <a:bodyPr wrap="square" rtlCol="0" anchor="t"/>
          <a:lstStyle/>
          <a:p>
            <a:pPr marL="0" indent="0">
              <a:lnSpc>
                <a:spcPts val="2177"/>
              </a:lnSpc>
              <a:buNone/>
            </a:pPr>
            <a:r>
              <a:rPr lang="en-US" sz="1600" dirty="0">
                <a:solidFill>
                  <a:srgbClr val="E2E6E9"/>
                </a:solidFill>
                <a:ea typeface="Asar" pitchFamily="34" charset="-122"/>
                <a:cs typeface="Asar" pitchFamily="34" charset="-120"/>
              </a:rPr>
              <a:t>The system utilizes OpenCV to detect faces in real-time from a webcam feed, identifying the location and size of each face within the video frame.</a:t>
            </a:r>
            <a:endParaRPr lang="en-US" sz="1600" dirty="0"/>
          </a:p>
        </p:txBody>
      </p:sp>
      <p:sp>
        <p:nvSpPr>
          <p:cNvPr id="11" name="Shape 7"/>
          <p:cNvSpPr/>
          <p:nvPr/>
        </p:nvSpPr>
        <p:spPr>
          <a:xfrm>
            <a:off x="6091238" y="4660225"/>
            <a:ext cx="388739" cy="388739"/>
          </a:xfrm>
          <a:prstGeom prst="roundRect">
            <a:avLst>
              <a:gd name="adj" fmla="val 18672"/>
            </a:avLst>
          </a:prstGeom>
          <a:solidFill>
            <a:srgbClr val="003180"/>
          </a:solidFill>
          <a:ln w="7620">
            <a:solidFill>
              <a:srgbClr val="194A99"/>
            </a:solidFill>
            <a:prstDash val="solid"/>
          </a:ln>
        </p:spPr>
      </p:sp>
      <p:sp>
        <p:nvSpPr>
          <p:cNvPr id="12" name="Text 8"/>
          <p:cNvSpPr/>
          <p:nvPr/>
        </p:nvSpPr>
        <p:spPr>
          <a:xfrm>
            <a:off x="6212681" y="4724995"/>
            <a:ext cx="145733"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2</a:t>
            </a:r>
            <a:endParaRPr lang="en-US" sz="2041" dirty="0"/>
          </a:p>
        </p:txBody>
      </p:sp>
      <p:sp>
        <p:nvSpPr>
          <p:cNvPr id="13" name="Text 9"/>
          <p:cNvSpPr/>
          <p:nvPr/>
        </p:nvSpPr>
        <p:spPr>
          <a:xfrm>
            <a:off x="6652736" y="4601409"/>
            <a:ext cx="2160270" cy="420916"/>
          </a:xfrm>
          <a:prstGeom prst="rect">
            <a:avLst/>
          </a:prstGeom>
          <a:noFill/>
          <a:ln/>
        </p:spPr>
        <p:txBody>
          <a:bodyPr wrap="none" rtlCol="0" anchor="t"/>
          <a:lstStyle/>
          <a:p>
            <a:pPr marL="0" indent="0">
              <a:lnSpc>
                <a:spcPts val="2126"/>
              </a:lnSpc>
              <a:buNone/>
            </a:pPr>
            <a:r>
              <a:rPr lang="en-US" sz="1701" b="1" dirty="0">
                <a:solidFill>
                  <a:srgbClr val="E2E6E9"/>
                </a:solidFill>
                <a:latin typeface="Arial" panose="020B0604020202020204" pitchFamily="34" charset="0"/>
                <a:ea typeface="Asar" pitchFamily="34" charset="-122"/>
                <a:cs typeface="Arial" panose="020B0604020202020204" pitchFamily="34" charset="0"/>
              </a:rPr>
              <a:t>Emotion Recognition</a:t>
            </a:r>
            <a:endParaRPr lang="en-US" sz="1701" b="1" dirty="0">
              <a:latin typeface="Arial" panose="020B0604020202020204" pitchFamily="34" charset="0"/>
              <a:cs typeface="Arial" panose="020B0604020202020204" pitchFamily="34" charset="0"/>
            </a:endParaRPr>
          </a:p>
        </p:txBody>
      </p:sp>
      <p:sp>
        <p:nvSpPr>
          <p:cNvPr id="14" name="Text 10"/>
          <p:cNvSpPr/>
          <p:nvPr/>
        </p:nvSpPr>
        <p:spPr>
          <a:xfrm>
            <a:off x="6652736" y="5033724"/>
            <a:ext cx="7372826" cy="829747"/>
          </a:xfrm>
          <a:prstGeom prst="rect">
            <a:avLst/>
          </a:prstGeom>
          <a:noFill/>
          <a:ln/>
        </p:spPr>
        <p:txBody>
          <a:bodyPr wrap="square" rtlCol="0" anchor="t"/>
          <a:lstStyle/>
          <a:p>
            <a:pPr marL="0" indent="0">
              <a:lnSpc>
                <a:spcPts val="2177"/>
              </a:lnSpc>
              <a:buNone/>
            </a:pPr>
            <a:r>
              <a:rPr lang="en-US" sz="1600" dirty="0">
                <a:solidFill>
                  <a:srgbClr val="E2E6E9"/>
                </a:solidFill>
                <a:ea typeface="Asar" pitchFamily="34" charset="-122"/>
                <a:cs typeface="Asar" pitchFamily="34" charset="-120"/>
              </a:rPr>
              <a:t>DeepFace, a deep learning library, is employed to analyze the detected faces and classify the dominant emotion being expressed, leveraging pre-trained models and potentially fine-tuning them for improved accuracy.</a:t>
            </a:r>
            <a:endParaRPr lang="en-US" sz="1600" dirty="0"/>
          </a:p>
        </p:txBody>
      </p:sp>
      <p:sp>
        <p:nvSpPr>
          <p:cNvPr id="15" name="Shape 11"/>
          <p:cNvSpPr/>
          <p:nvPr/>
        </p:nvSpPr>
        <p:spPr>
          <a:xfrm>
            <a:off x="6091238" y="6230541"/>
            <a:ext cx="388739" cy="388739"/>
          </a:xfrm>
          <a:prstGeom prst="roundRect">
            <a:avLst>
              <a:gd name="adj" fmla="val 18672"/>
            </a:avLst>
          </a:prstGeom>
          <a:solidFill>
            <a:srgbClr val="003180"/>
          </a:solidFill>
          <a:ln w="7620">
            <a:solidFill>
              <a:srgbClr val="194A99"/>
            </a:solidFill>
            <a:prstDash val="solid"/>
          </a:ln>
        </p:spPr>
      </p:sp>
      <p:sp>
        <p:nvSpPr>
          <p:cNvPr id="16" name="Text 12"/>
          <p:cNvSpPr/>
          <p:nvPr/>
        </p:nvSpPr>
        <p:spPr>
          <a:xfrm>
            <a:off x="6213396" y="6295311"/>
            <a:ext cx="144423" cy="259199"/>
          </a:xfrm>
          <a:prstGeom prst="rect">
            <a:avLst/>
          </a:prstGeom>
          <a:noFill/>
          <a:ln/>
        </p:spPr>
        <p:txBody>
          <a:bodyPr wrap="none" rtlCol="0" anchor="t"/>
          <a:lstStyle/>
          <a:p>
            <a:pPr marL="0" indent="0" algn="ctr">
              <a:lnSpc>
                <a:spcPts val="2041"/>
              </a:lnSpc>
              <a:buNone/>
            </a:pPr>
            <a:r>
              <a:rPr lang="en-US" sz="2041" dirty="0">
                <a:solidFill>
                  <a:srgbClr val="E2E6E9"/>
                </a:solidFill>
                <a:latin typeface="Asar" pitchFamily="34" charset="0"/>
                <a:ea typeface="Asar" pitchFamily="34" charset="-122"/>
                <a:cs typeface="Asar" pitchFamily="34" charset="-120"/>
              </a:rPr>
              <a:t>3</a:t>
            </a:r>
            <a:endParaRPr lang="en-US" sz="2041" dirty="0"/>
          </a:p>
        </p:txBody>
      </p:sp>
      <p:sp>
        <p:nvSpPr>
          <p:cNvPr id="17" name="Text 13"/>
          <p:cNvSpPr/>
          <p:nvPr/>
        </p:nvSpPr>
        <p:spPr>
          <a:xfrm>
            <a:off x="6652736" y="6171723"/>
            <a:ext cx="2160270" cy="382787"/>
          </a:xfrm>
          <a:prstGeom prst="rect">
            <a:avLst/>
          </a:prstGeom>
          <a:noFill/>
          <a:ln/>
        </p:spPr>
        <p:txBody>
          <a:bodyPr wrap="none" rtlCol="0" anchor="t"/>
          <a:lstStyle/>
          <a:p>
            <a:pPr marL="0" indent="0">
              <a:lnSpc>
                <a:spcPts val="2126"/>
              </a:lnSpc>
              <a:buNone/>
            </a:pPr>
            <a:r>
              <a:rPr lang="en-US" sz="1701" b="1" dirty="0">
                <a:solidFill>
                  <a:srgbClr val="E2E6E9"/>
                </a:solidFill>
                <a:latin typeface="Arial" panose="020B0604020202020204" pitchFamily="34" charset="0"/>
                <a:ea typeface="Asar" pitchFamily="34" charset="-122"/>
                <a:cs typeface="Arial" panose="020B0604020202020204" pitchFamily="34" charset="0"/>
              </a:rPr>
              <a:t>Result Display</a:t>
            </a:r>
            <a:endParaRPr lang="en-US" sz="1701" b="1" dirty="0">
              <a:latin typeface="Arial" panose="020B0604020202020204" pitchFamily="34" charset="0"/>
              <a:cs typeface="Arial" panose="020B0604020202020204" pitchFamily="34" charset="0"/>
            </a:endParaRPr>
          </a:p>
        </p:txBody>
      </p:sp>
      <p:sp>
        <p:nvSpPr>
          <p:cNvPr id="18" name="Text 14"/>
          <p:cNvSpPr/>
          <p:nvPr/>
        </p:nvSpPr>
        <p:spPr>
          <a:xfrm>
            <a:off x="6652736" y="6604040"/>
            <a:ext cx="7372826" cy="553164"/>
          </a:xfrm>
          <a:prstGeom prst="rect">
            <a:avLst/>
          </a:prstGeom>
          <a:noFill/>
          <a:ln/>
        </p:spPr>
        <p:txBody>
          <a:bodyPr wrap="square" rtlCol="0" anchor="t"/>
          <a:lstStyle/>
          <a:p>
            <a:pPr marL="0" indent="0">
              <a:lnSpc>
                <a:spcPts val="2177"/>
              </a:lnSpc>
              <a:buNone/>
            </a:pPr>
            <a:r>
              <a:rPr lang="en-US" sz="1600" dirty="0">
                <a:solidFill>
                  <a:srgbClr val="E2E6E9"/>
                </a:solidFill>
                <a:ea typeface="Asar" pitchFamily="34" charset="-122"/>
                <a:cs typeface="Asar" pitchFamily="34" charset="-120"/>
              </a:rPr>
              <a:t>The identified emotions are displayed on the video feed in real-time, along with visual indicators (rectangles) around the detected faces, providing an intuitive and interactive experience for users.</a:t>
            </a:r>
            <a:endParaRPr lang="en-US" sz="1600" dirty="0"/>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1023</TotalTime>
  <Words>1458</Words>
  <Application>Microsoft Office PowerPoint</Application>
  <PresentationFormat>Custom</PresentationFormat>
  <Paragraphs>155</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Algerian</vt:lpstr>
      <vt:lpstr>Arial</vt:lpstr>
      <vt:lpstr>Arial Rounded MT Bold</vt:lpstr>
      <vt:lpstr>Asar</vt:lpstr>
      <vt:lpstr>Bell MT</vt:lpstr>
      <vt:lpstr>Berlin Sans FB</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Ali Khan</cp:lastModifiedBy>
  <cp:revision>61</cp:revision>
  <dcterms:created xsi:type="dcterms:W3CDTF">2024-08-24T21:46:42Z</dcterms:created>
  <dcterms:modified xsi:type="dcterms:W3CDTF">2024-08-25T22:28:19Z</dcterms:modified>
</cp:coreProperties>
</file>